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3"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范瑄育" initials="范瑄育" lastIdx="1" clrIdx="0">
    <p:extLst>
      <p:ext uri="{19B8F6BF-5375-455C-9EA6-DF929625EA0E}">
        <p15:presenceInfo xmlns:p15="http://schemas.microsoft.com/office/powerpoint/2012/main" userId="0b50a296e36abad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5727" autoAdjust="0"/>
  </p:normalViewPr>
  <p:slideViewPr>
    <p:cSldViewPr snapToGrid="0">
      <p:cViewPr varScale="1">
        <p:scale>
          <a:sx n="64" d="100"/>
          <a:sy n="64" d="100"/>
        </p:scale>
        <p:origin x="1426" y="38"/>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44184C-C8EE-48FA-9BCA-1C06221C21F1}" type="datetimeFigureOut">
              <a:rPr lang="zh-TW" altLang="en-US" smtClean="0"/>
              <a:t>2023/8/24</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16F69-8357-4734-B6A7-C05CC48F83CC}" type="slidenum">
              <a:rPr lang="zh-TW" altLang="en-US" smtClean="0"/>
              <a:t>‹#›</a:t>
            </a:fld>
            <a:endParaRPr lang="zh-TW" altLang="en-US"/>
          </a:p>
        </p:txBody>
      </p:sp>
    </p:spTree>
    <p:extLst>
      <p:ext uri="{BB962C8B-B14F-4D97-AF65-F5344CB8AC3E}">
        <p14:creationId xmlns:p14="http://schemas.microsoft.com/office/powerpoint/2010/main" val="3939386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想像</a:t>
            </a:r>
            <a:r>
              <a:rPr lang="en-US" altLang="zh-TW" sz="1200" b="0" i="0" kern="1200" dirty="0">
                <a:solidFill>
                  <a:schemeClr val="tx1"/>
                </a:solidFill>
                <a:effectLst/>
                <a:latin typeface="+mn-lt"/>
                <a:ea typeface="+mn-ea"/>
                <a:cs typeface="+mn-cs"/>
              </a:rPr>
              <a:t>Generative Adversarial Network</a:t>
            </a:r>
            <a:r>
              <a:rPr lang="zh-TW" altLang="en-US" sz="1200" b="0" i="0" kern="1200" dirty="0">
                <a:solidFill>
                  <a:schemeClr val="tx1"/>
                </a:solidFill>
                <a:effectLst/>
                <a:latin typeface="+mn-lt"/>
                <a:ea typeface="+mn-ea"/>
                <a:cs typeface="+mn-cs"/>
              </a:rPr>
              <a:t>（簡稱 </a:t>
            </a:r>
            <a:r>
              <a:rPr lang="en-US" altLang="zh-TW" sz="1200" b="0" i="0" kern="1200" dirty="0">
                <a:solidFill>
                  <a:schemeClr val="tx1"/>
                </a:solidFill>
                <a:effectLst/>
                <a:latin typeface="+mn-lt"/>
                <a:ea typeface="+mn-ea"/>
                <a:cs typeface="+mn-cs"/>
              </a:rPr>
              <a:t>GAN</a:t>
            </a:r>
            <a:r>
              <a:rPr lang="zh-TW" altLang="en-US" sz="1200" b="0" i="0" kern="1200" dirty="0">
                <a:solidFill>
                  <a:schemeClr val="tx1"/>
                </a:solidFill>
                <a:effectLst/>
                <a:latin typeface="+mn-lt"/>
                <a:ea typeface="+mn-ea"/>
                <a:cs typeface="+mn-cs"/>
              </a:rPr>
              <a:t>）是一種「畫家與評論家」的遊戲。畫家嘗試創建假圖片，而評論家的工作是分辨哪些是真實的，哪些是偽造的。經過多次的遊戲，畫家變得非常擅長製作逼真的假圖片。</a:t>
            </a:r>
          </a:p>
          <a:p>
            <a:r>
              <a:rPr lang="zh-TW" altLang="en-US" sz="1200" b="0" i="0" kern="1200" dirty="0">
                <a:solidFill>
                  <a:schemeClr val="tx1"/>
                </a:solidFill>
                <a:effectLst/>
                <a:latin typeface="+mn-lt"/>
                <a:ea typeface="+mn-ea"/>
                <a:cs typeface="+mn-cs"/>
              </a:rPr>
              <a:t>最近，有些研究者成功地利用已經訓練過的</a:t>
            </a:r>
            <a:r>
              <a:rPr lang="en-US" altLang="zh-TW" sz="1200" b="0" i="0" kern="1200" dirty="0">
                <a:solidFill>
                  <a:schemeClr val="tx1"/>
                </a:solidFill>
                <a:effectLst/>
                <a:latin typeface="+mn-lt"/>
                <a:ea typeface="+mn-ea"/>
                <a:cs typeface="+mn-cs"/>
              </a:rPr>
              <a:t>GAN</a:t>
            </a:r>
            <a:r>
              <a:rPr lang="zh-TW" altLang="en-US" sz="1200" b="0" i="0" kern="1200" dirty="0">
                <a:solidFill>
                  <a:schemeClr val="tx1"/>
                </a:solidFill>
                <a:effectLst/>
                <a:latin typeface="+mn-lt"/>
                <a:ea typeface="+mn-ea"/>
                <a:cs typeface="+mn-cs"/>
              </a:rPr>
              <a:t>模型來轉移學到的知識，就像學會畫某種風格的畫後，再嘗試學畫另一種風格。</a:t>
            </a:r>
          </a:p>
          <a:p>
            <a:r>
              <a:rPr lang="zh-TW" altLang="en-US" sz="1200" b="0" i="0" kern="1200" dirty="0">
                <a:solidFill>
                  <a:schemeClr val="tx1"/>
                </a:solidFill>
                <a:effectLst/>
                <a:latin typeface="+mn-lt"/>
                <a:ea typeface="+mn-ea"/>
                <a:cs typeface="+mn-cs"/>
              </a:rPr>
              <a:t>但這裡提到的成功例子有些限制。一方面，這些模型在某些特定的領域（如臉部或汽車）表現得特別好，但可能不適用於其他種類的圖片。另一方面，要將這些預訓練的模型應用到新的圖片風格，可能還需要大量的訓練資料。</a:t>
            </a:r>
            <a:endParaRPr lang="en-US" altLang="zh-TW" sz="1200" b="0" i="0" kern="1200" dirty="0">
              <a:solidFill>
                <a:schemeClr val="tx1"/>
              </a:solidFill>
              <a:effectLst/>
              <a:latin typeface="+mn-lt"/>
              <a:ea typeface="+mn-ea"/>
              <a:cs typeface="+mn-cs"/>
            </a:endParaRPr>
          </a:p>
          <a:p>
            <a:endParaRPr lang="en-US" altLang="zh-TW" sz="1200" b="0" i="0" kern="1200" dirty="0">
              <a:solidFill>
                <a:schemeClr val="tx1"/>
              </a:solidFill>
              <a:effectLst/>
              <a:latin typeface="+mn-lt"/>
              <a:ea typeface="+mn-ea"/>
              <a:cs typeface="+mn-cs"/>
            </a:endParaRPr>
          </a:p>
          <a:p>
            <a:r>
              <a:rPr lang="en-US" altLang="zh-TW" sz="1200" b="0" i="0" kern="1200" dirty="0">
                <a:solidFill>
                  <a:schemeClr val="tx1"/>
                </a:solidFill>
                <a:effectLst/>
                <a:latin typeface="+mn-lt"/>
                <a:ea typeface="+mn-ea"/>
                <a:cs typeface="+mn-cs"/>
              </a:rPr>
              <a:t>"transfer learning"</a:t>
            </a:r>
            <a:r>
              <a:rPr lang="zh-TW" altLang="en-US" sz="1200" b="0" i="0" kern="1200" dirty="0">
                <a:solidFill>
                  <a:schemeClr val="tx1"/>
                </a:solidFill>
                <a:effectLst/>
                <a:latin typeface="+mn-lt"/>
                <a:ea typeface="+mn-ea"/>
                <a:cs typeface="+mn-cs"/>
              </a:rPr>
              <a:t>（轉移學習）。</a:t>
            </a:r>
          </a:p>
          <a:p>
            <a:r>
              <a:rPr lang="zh-TW" altLang="en-US" sz="1200" b="0" i="0" kern="1200" dirty="0">
                <a:solidFill>
                  <a:schemeClr val="tx1"/>
                </a:solidFill>
                <a:effectLst/>
                <a:latin typeface="+mn-lt"/>
                <a:ea typeface="+mn-ea"/>
                <a:cs typeface="+mn-cs"/>
              </a:rPr>
              <a:t>想像你已經學會了如何騎自行車，然後你想學習騎摩托車。由於你已經知道如何平衡和轉彎，所以學騎摩托車的時候，你不需要從頭開始學。你只需要學習摩托車上特有的技巧，比如如何使用油門和剎車。這就是你從一個相關的技能轉移到另一個技能的過程。</a:t>
            </a:r>
          </a:p>
          <a:p>
            <a:r>
              <a:rPr lang="zh-TW" altLang="en-US" sz="1200" b="0" i="0" kern="1200" dirty="0">
                <a:solidFill>
                  <a:schemeClr val="tx1"/>
                </a:solidFill>
                <a:effectLst/>
                <a:latin typeface="+mn-lt"/>
                <a:ea typeface="+mn-ea"/>
                <a:cs typeface="+mn-cs"/>
              </a:rPr>
              <a:t>轉移學習在機器學習領域也有相似的概念。當一個模型已經在某一任務上訓練過（比如辨認動物的圖片），它所學到的知識可以被轉移和應用到另一個相似的任務（比如辨認鳥類的種類）上。這樣可以節省大量的時間和資源，因為模型不需要從零開始學。</a:t>
            </a:r>
          </a:p>
          <a:p>
            <a:r>
              <a:rPr lang="zh-TW" altLang="en-US" sz="1200" b="0" i="0" kern="1200" dirty="0">
                <a:solidFill>
                  <a:schemeClr val="tx1"/>
                </a:solidFill>
                <a:effectLst/>
                <a:latin typeface="+mn-lt"/>
                <a:ea typeface="+mn-ea"/>
                <a:cs typeface="+mn-cs"/>
              </a:rPr>
              <a:t>總的來說，轉移學習是一種利用已經學到的知識來幫助模型更快速地學習新任務的技巧。這在機器學習領域非常受歡迎，特別是在資料不足或訓練成本高昂的情況下。</a:t>
            </a:r>
          </a:p>
          <a:p>
            <a:endParaRPr lang="en-US" altLang="zh-TW" dirty="0"/>
          </a:p>
          <a:p>
            <a:r>
              <a:rPr lang="en-US" altLang="zh-TW" b="1" dirty="0"/>
              <a:t>We closely follow the recipe of transfer learning for image classification</a:t>
            </a:r>
            <a:r>
              <a:rPr lang="en-US" altLang="zh-TW" dirty="0"/>
              <a:t> [31], in which a source model is first trained on a large dataset (e.g., ImageNet) and then transferred to a diverse collection of downstream tasks, except in our setting the input and output are reversed and the model generates images from a class label.</a:t>
            </a:r>
            <a:r>
              <a:rPr lang="zh-TW" altLang="en-US" sz="1200" b="0" i="0" kern="1200" dirty="0">
                <a:solidFill>
                  <a:schemeClr val="tx1"/>
                </a:solidFill>
                <a:effectLst/>
                <a:latin typeface="+mn-lt"/>
                <a:ea typeface="+mn-ea"/>
                <a:cs typeface="+mn-cs"/>
              </a:rPr>
              <a:t>現在，這裡所提到的「我們的設定」很可能是指他們的研究或實驗設定。在這個設定中，他們不是給模型一個圖片然後試著分類它，而是給模型一個類別標籤，讓它生成相對應的圖片。這就是他們所說的 </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輸入和輸出的順序是相反的</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的意思。</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3</a:t>
            </a:fld>
            <a:endParaRPr lang="zh-TW" altLang="en-US"/>
          </a:p>
        </p:txBody>
      </p:sp>
    </p:spTree>
    <p:extLst>
      <p:ext uri="{BB962C8B-B14F-4D97-AF65-F5344CB8AC3E}">
        <p14:creationId xmlns:p14="http://schemas.microsoft.com/office/powerpoint/2010/main" val="4136570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PMT(t)</a:t>
            </a:r>
            <a:r>
              <a:rPr lang="zh-TW" altLang="en-US" sz="1200" b="0" i="0" kern="1200" dirty="0">
                <a:solidFill>
                  <a:schemeClr val="tx1"/>
                </a:solidFill>
                <a:effectLst/>
                <a:latin typeface="+mn-lt"/>
                <a:ea typeface="+mn-ea"/>
                <a:cs typeface="+mn-cs"/>
              </a:rPr>
              <a:t> 是在時刻</a:t>
            </a:r>
            <a:r>
              <a:rPr lang="en-US" altLang="zh-TW" dirty="0"/>
              <a:t>t</a:t>
            </a:r>
            <a:r>
              <a:rPr lang="zh-TW" altLang="en-US" sz="1200" b="0" i="0" kern="1200" dirty="0">
                <a:solidFill>
                  <a:schemeClr val="tx1"/>
                </a:solidFill>
                <a:effectLst/>
                <a:latin typeface="+mn-lt"/>
                <a:ea typeface="+mn-ea"/>
                <a:cs typeface="+mn-cs"/>
              </a:rPr>
              <a:t>的提示值。它是基於兩個提示，</a:t>
            </a:r>
            <a:r>
              <a:rPr lang="en-US" altLang="zh-TW" dirty="0"/>
              <a:t>PMT1</a:t>
            </a:r>
            <a:r>
              <a:rPr lang="zh-TW" altLang="en-US" sz="1200" b="0" i="0" kern="1200" dirty="0">
                <a:solidFill>
                  <a:schemeClr val="tx1"/>
                </a:solidFill>
                <a:effectLst/>
                <a:latin typeface="+mn-lt"/>
                <a:ea typeface="+mn-ea"/>
                <a:cs typeface="+mn-cs"/>
              </a:rPr>
              <a:t>和</a:t>
            </a:r>
            <a:r>
              <a:rPr lang="en-US" altLang="zh-TW" dirty="0"/>
              <a:t>PMT2</a:t>
            </a:r>
            <a:r>
              <a:rPr lang="zh-TW" altLang="en-US" sz="1200" b="0" i="0" kern="1200" dirty="0">
                <a:solidFill>
                  <a:schemeClr val="tx1"/>
                </a:solidFill>
                <a:effectLst/>
                <a:latin typeface="+mn-lt"/>
                <a:ea typeface="+mn-ea"/>
                <a:cs typeface="+mn-cs"/>
              </a:rPr>
              <a:t>，的一個插值。</a:t>
            </a:r>
            <a:endParaRPr lang="en-US" altLang="zh-TW" sz="1200" b="0" i="0" kern="1200" dirty="0">
              <a:solidFill>
                <a:schemeClr val="tx1"/>
              </a:solidFill>
              <a:effectLst/>
              <a:latin typeface="+mn-lt"/>
              <a:ea typeface="+mn-ea"/>
              <a:cs typeface="+mn-cs"/>
            </a:endParaRPr>
          </a:p>
          <a:p>
            <a:r>
              <a:rPr lang="en-US" altLang="zh-TW" dirty="0" err="1"/>
              <a:t>wt</a:t>
            </a:r>
            <a:r>
              <a:rPr lang="zh-TW" altLang="en-US" sz="1200" b="0" i="0" kern="1200" dirty="0">
                <a:solidFill>
                  <a:schemeClr val="tx1"/>
                </a:solidFill>
                <a:effectLst/>
                <a:latin typeface="+mn-lt"/>
                <a:ea typeface="+mn-ea"/>
                <a:cs typeface="+mn-cs"/>
              </a:rPr>
              <a:t>是一個權重，它基於解碼步驟</a:t>
            </a:r>
            <a:r>
              <a:rPr lang="en-US" altLang="zh-TW" dirty="0"/>
              <a:t>t</a:t>
            </a:r>
            <a:r>
              <a:rPr lang="zh-TW" altLang="en-US" sz="1200" b="0" i="0" kern="1200" dirty="0">
                <a:solidFill>
                  <a:schemeClr val="tx1"/>
                </a:solidFill>
                <a:effectLst/>
                <a:latin typeface="+mn-lt"/>
                <a:ea typeface="+mn-ea"/>
                <a:cs typeface="+mn-cs"/>
              </a:rPr>
              <a:t>來計算。當</a:t>
            </a:r>
            <a:r>
              <a:rPr lang="en-US" altLang="zh-TW" dirty="0"/>
              <a:t>t</a:t>
            </a:r>
            <a:r>
              <a:rPr lang="zh-TW" altLang="en-US" sz="1200" b="0" i="0" kern="1200" dirty="0">
                <a:solidFill>
                  <a:schemeClr val="tx1"/>
                </a:solidFill>
                <a:effectLst/>
                <a:latin typeface="+mn-lt"/>
                <a:ea typeface="+mn-ea"/>
                <a:cs typeface="+mn-cs"/>
              </a:rPr>
              <a:t>達到或超過</a:t>
            </a:r>
            <a:r>
              <a:rPr lang="en-US" altLang="zh-TW" dirty="0" err="1"/>
              <a:t>Tcutoff</a:t>
            </a:r>
            <a:r>
              <a:rPr lang="zh-TW" altLang="en-US" sz="1200" b="0" i="0" kern="1200" dirty="0">
                <a:solidFill>
                  <a:schemeClr val="tx1"/>
                </a:solidFill>
                <a:effectLst/>
                <a:latin typeface="+mn-lt"/>
                <a:ea typeface="+mn-ea"/>
                <a:cs typeface="+mn-cs"/>
              </a:rPr>
              <a:t>時，它的值為</a:t>
            </a:r>
            <a:r>
              <a:rPr lang="en-US" altLang="zh-TW" sz="1200" b="0" i="0" kern="1200" dirty="0">
                <a:solidFill>
                  <a:schemeClr val="tx1"/>
                </a:solidFill>
                <a:effectLst/>
                <a:latin typeface="+mn-lt"/>
                <a:ea typeface="+mn-ea"/>
                <a:cs typeface="+mn-cs"/>
              </a:rPr>
              <a:t>1</a:t>
            </a:r>
            <a:r>
              <a:rPr lang="zh-TW" altLang="en-US" sz="1200" b="0" i="0" kern="1200" dirty="0">
                <a:solidFill>
                  <a:schemeClr val="tx1"/>
                </a:solidFill>
                <a:effectLst/>
                <a:latin typeface="+mn-lt"/>
                <a:ea typeface="+mn-ea"/>
                <a:cs typeface="+mn-cs"/>
              </a:rPr>
              <a:t>。所以，當</a:t>
            </a:r>
            <a:r>
              <a:rPr lang="en-US" altLang="zh-TW" dirty="0"/>
              <a:t>t</a:t>
            </a:r>
            <a:r>
              <a:rPr lang="zh-TW" altLang="en-US" sz="1200" b="0" i="0" kern="1200" dirty="0">
                <a:solidFill>
                  <a:schemeClr val="tx1"/>
                </a:solidFill>
                <a:effectLst/>
                <a:latin typeface="+mn-lt"/>
                <a:ea typeface="+mn-ea"/>
                <a:cs typeface="+mn-cs"/>
              </a:rPr>
              <a:t>增加時，</a:t>
            </a:r>
            <a:r>
              <a:rPr lang="en-US" altLang="zh-TW" dirty="0"/>
              <a:t>PMT(t)</a:t>
            </a:r>
            <a:r>
              <a:rPr lang="zh-TW" altLang="en-US" sz="1200" b="0" i="0" kern="1200" dirty="0">
                <a:solidFill>
                  <a:schemeClr val="tx1"/>
                </a:solidFill>
                <a:effectLst/>
                <a:latin typeface="+mn-lt"/>
                <a:ea typeface="+mn-ea"/>
                <a:cs typeface="+mn-cs"/>
              </a:rPr>
              <a:t>從</a:t>
            </a:r>
            <a:r>
              <a:rPr lang="en-US" altLang="zh-TW" dirty="0"/>
              <a:t>PMT1</a:t>
            </a:r>
            <a:r>
              <a:rPr lang="zh-TW" altLang="en-US" sz="1200" b="0" i="0" kern="1200" dirty="0">
                <a:solidFill>
                  <a:schemeClr val="tx1"/>
                </a:solidFill>
                <a:effectLst/>
                <a:latin typeface="+mn-lt"/>
                <a:ea typeface="+mn-ea"/>
                <a:cs typeface="+mn-cs"/>
              </a:rPr>
              <a:t>平滑過渡到</a:t>
            </a:r>
            <a:r>
              <a:rPr lang="en-US" altLang="zh-TW" dirty="0"/>
              <a:t>PMT2</a:t>
            </a:r>
            <a:r>
              <a:rPr lang="zh-TW" altLang="en-US" sz="1200" b="0" i="0" kern="1200" dirty="0">
                <a:solidFill>
                  <a:schemeClr val="tx1"/>
                </a:solidFill>
                <a:effectLst/>
                <a:latin typeface="+mn-lt"/>
                <a:ea typeface="+mn-ea"/>
                <a:cs typeface="+mn-cs"/>
              </a:rPr>
              <a:t>。</a:t>
            </a:r>
            <a:endParaRPr lang="en-US" altLang="zh-TW" sz="1200" b="0"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方程式</a:t>
            </a:r>
            <a:r>
              <a:rPr lang="en-US" altLang="zh-TW" sz="1200" b="1" i="0" kern="1200" dirty="0">
                <a:solidFill>
                  <a:schemeClr val="tx1"/>
                </a:solidFill>
                <a:effectLst/>
                <a:latin typeface="+mn-lt"/>
                <a:ea typeface="+mn-ea"/>
                <a:cs typeface="+mn-cs"/>
              </a:rPr>
              <a:t>(7):</a:t>
            </a:r>
            <a:r>
              <a:rPr lang="zh-TW" altLang="en-US" sz="1200" b="1" i="0" kern="1200" dirty="0">
                <a:solidFill>
                  <a:schemeClr val="tx1"/>
                </a:solidFill>
                <a:effectLst/>
                <a:latin typeface="+mn-lt"/>
                <a:ea typeface="+mn-ea"/>
                <a:cs typeface="+mn-cs"/>
              </a:rPr>
              <a:t>當</a:t>
            </a:r>
            <a:r>
              <a:rPr lang="en-US" altLang="zh-TW" sz="1200" b="1" i="0" kern="1200" dirty="0">
                <a:solidFill>
                  <a:schemeClr val="tx1"/>
                </a:solidFill>
                <a:effectLst/>
                <a:latin typeface="+mn-lt"/>
                <a:ea typeface="+mn-ea"/>
                <a:cs typeface="+mn-cs"/>
              </a:rPr>
              <a:t>t</a:t>
            </a:r>
            <a:r>
              <a:rPr lang="zh-TW" altLang="en-US" sz="1200" b="1" i="0" kern="1200" dirty="0">
                <a:solidFill>
                  <a:schemeClr val="tx1"/>
                </a:solidFill>
                <a:effectLst/>
                <a:latin typeface="+mn-lt"/>
                <a:ea typeface="+mn-ea"/>
                <a:cs typeface="+mn-cs"/>
              </a:rPr>
              <a:t>小於或等於</a:t>
            </a:r>
            <a:r>
              <a:rPr lang="en-US" altLang="zh-TW" sz="1200" b="1" i="0" kern="1200" dirty="0" err="1">
                <a:solidFill>
                  <a:schemeClr val="tx1"/>
                </a:solidFill>
                <a:effectLst/>
                <a:latin typeface="+mn-lt"/>
                <a:ea typeface="+mn-ea"/>
                <a:cs typeface="+mn-cs"/>
              </a:rPr>
              <a:t>Tcutoff</a:t>
            </a:r>
            <a:r>
              <a:rPr lang="zh-TW" altLang="en-US" sz="1200" b="1" i="0" kern="1200" dirty="0">
                <a:solidFill>
                  <a:schemeClr val="tx1"/>
                </a:solidFill>
                <a:effectLst/>
                <a:latin typeface="+mn-lt"/>
                <a:ea typeface="+mn-ea"/>
                <a:cs typeface="+mn-cs"/>
              </a:rPr>
              <a:t>時，</a:t>
            </a:r>
            <a:r>
              <a:rPr lang="en-US" altLang="zh-TW" sz="1200" b="1" i="0" kern="1200" dirty="0">
                <a:solidFill>
                  <a:schemeClr val="tx1"/>
                </a:solidFill>
                <a:effectLst/>
                <a:latin typeface="+mn-lt"/>
                <a:ea typeface="+mn-ea"/>
                <a:cs typeface="+mn-cs"/>
              </a:rPr>
              <a:t>(t − 1/Tcutoff-1)^2 </a:t>
            </a:r>
            <a:r>
              <a:rPr lang="zh-TW" altLang="en-US" sz="1200" b="1" i="0" kern="1200" dirty="0">
                <a:solidFill>
                  <a:schemeClr val="tx1"/>
                </a:solidFill>
                <a:effectLst/>
                <a:latin typeface="+mn-lt"/>
                <a:ea typeface="+mn-ea"/>
                <a:cs typeface="+mn-cs"/>
              </a:rPr>
              <a:t>的值會小於</a:t>
            </a:r>
            <a:r>
              <a:rPr lang="en-US" altLang="zh-TW" sz="1200" b="1" i="0" kern="1200" dirty="0">
                <a:solidFill>
                  <a:schemeClr val="tx1"/>
                </a:solidFill>
                <a:effectLst/>
                <a:latin typeface="+mn-lt"/>
                <a:ea typeface="+mn-ea"/>
                <a:cs typeface="+mn-cs"/>
              </a:rPr>
              <a:t>1</a:t>
            </a:r>
            <a:r>
              <a:rPr lang="zh-TW" altLang="en-US" sz="1200" b="1" i="0" kern="1200" dirty="0">
                <a:solidFill>
                  <a:schemeClr val="tx1"/>
                </a:solidFill>
                <a:effectLst/>
                <a:latin typeface="+mn-lt"/>
                <a:ea typeface="+mn-ea"/>
                <a:cs typeface="+mn-cs"/>
              </a:rPr>
              <a:t>，所以</a:t>
            </a:r>
            <a:r>
              <a:rPr lang="en-US" altLang="zh-TW" sz="1200" b="1" i="0" kern="1200" dirty="0" err="1">
                <a:solidFill>
                  <a:schemeClr val="tx1"/>
                </a:solidFill>
                <a:effectLst/>
                <a:latin typeface="+mn-lt"/>
                <a:ea typeface="+mn-ea"/>
                <a:cs typeface="+mn-cs"/>
              </a:rPr>
              <a:t>wt</a:t>
            </a:r>
            <a:r>
              <a:rPr lang="zh-TW" altLang="en-US" sz="1200" b="1" i="0" kern="1200" dirty="0">
                <a:solidFill>
                  <a:schemeClr val="tx1"/>
                </a:solidFill>
                <a:effectLst/>
                <a:latin typeface="+mn-lt"/>
                <a:ea typeface="+mn-ea"/>
                <a:cs typeface="+mn-cs"/>
              </a:rPr>
              <a:t>會隨著</a:t>
            </a:r>
            <a:r>
              <a:rPr lang="en-US" altLang="zh-TW" sz="1200" b="1" i="0" kern="1200" dirty="0">
                <a:solidFill>
                  <a:schemeClr val="tx1"/>
                </a:solidFill>
                <a:effectLst/>
                <a:latin typeface="+mn-lt"/>
                <a:ea typeface="+mn-ea"/>
                <a:cs typeface="+mn-cs"/>
              </a:rPr>
              <a:t>t</a:t>
            </a:r>
            <a:r>
              <a:rPr lang="zh-TW" altLang="en-US" sz="1200" b="1" i="0" kern="1200" dirty="0">
                <a:solidFill>
                  <a:schemeClr val="tx1"/>
                </a:solidFill>
                <a:effectLst/>
                <a:latin typeface="+mn-lt"/>
                <a:ea typeface="+mn-ea"/>
                <a:cs typeface="+mn-cs"/>
              </a:rPr>
              <a:t>的增加而增加。</a:t>
            </a:r>
          </a:p>
          <a:p>
            <a:r>
              <a:rPr lang="zh-TW" altLang="en-US" sz="1200" b="1" i="0" kern="1200" dirty="0">
                <a:solidFill>
                  <a:schemeClr val="tx1"/>
                </a:solidFill>
                <a:effectLst/>
                <a:latin typeface="+mn-lt"/>
                <a:ea typeface="+mn-ea"/>
                <a:cs typeface="+mn-cs"/>
              </a:rPr>
              <a:t>當</a:t>
            </a:r>
            <a:r>
              <a:rPr lang="en-US" altLang="zh-TW" sz="1200" b="1" i="0" kern="1200" dirty="0">
                <a:solidFill>
                  <a:schemeClr val="tx1"/>
                </a:solidFill>
                <a:effectLst/>
                <a:latin typeface="+mn-lt"/>
                <a:ea typeface="+mn-ea"/>
                <a:cs typeface="+mn-cs"/>
              </a:rPr>
              <a:t>t</a:t>
            </a:r>
            <a:r>
              <a:rPr lang="zh-TW" altLang="en-US" sz="1200" b="1" i="0" kern="1200" dirty="0">
                <a:solidFill>
                  <a:schemeClr val="tx1"/>
                </a:solidFill>
                <a:effectLst/>
                <a:latin typeface="+mn-lt"/>
                <a:ea typeface="+mn-ea"/>
                <a:cs typeface="+mn-cs"/>
              </a:rPr>
              <a:t>大於</a:t>
            </a:r>
            <a:r>
              <a:rPr lang="en-US" altLang="zh-TW" sz="1200" b="1" i="0" kern="1200" dirty="0" err="1">
                <a:solidFill>
                  <a:schemeClr val="tx1"/>
                </a:solidFill>
                <a:effectLst/>
                <a:latin typeface="+mn-lt"/>
                <a:ea typeface="+mn-ea"/>
                <a:cs typeface="+mn-cs"/>
              </a:rPr>
              <a:t>Tcutoff</a:t>
            </a:r>
            <a:r>
              <a:rPr lang="zh-TW" altLang="en-US" sz="1200" b="1" i="0" kern="1200" dirty="0">
                <a:solidFill>
                  <a:schemeClr val="tx1"/>
                </a:solidFill>
                <a:effectLst/>
                <a:latin typeface="+mn-lt"/>
                <a:ea typeface="+mn-ea"/>
                <a:cs typeface="+mn-cs"/>
              </a:rPr>
              <a:t>時，</a:t>
            </a:r>
            <a:r>
              <a:rPr lang="en-US" altLang="zh-TW" sz="1200" b="1" i="0" kern="1200" dirty="0">
                <a:solidFill>
                  <a:schemeClr val="tx1"/>
                </a:solidFill>
                <a:effectLst/>
                <a:latin typeface="+mn-lt"/>
                <a:ea typeface="+mn-ea"/>
                <a:cs typeface="+mn-cs"/>
              </a:rPr>
              <a:t>(t − 1/Tcutoff-1)^2</a:t>
            </a:r>
            <a:r>
              <a:rPr lang="zh-TW" altLang="en-US" sz="1200" b="1" i="0" kern="1200" dirty="0">
                <a:solidFill>
                  <a:schemeClr val="tx1"/>
                </a:solidFill>
                <a:effectLst/>
                <a:latin typeface="+mn-lt"/>
                <a:ea typeface="+mn-ea"/>
                <a:cs typeface="+mn-cs"/>
              </a:rPr>
              <a:t>的值會大於</a:t>
            </a:r>
            <a:r>
              <a:rPr lang="en-US" altLang="zh-TW" sz="1200" b="1" i="0" kern="1200" dirty="0">
                <a:solidFill>
                  <a:schemeClr val="tx1"/>
                </a:solidFill>
                <a:effectLst/>
                <a:latin typeface="+mn-lt"/>
                <a:ea typeface="+mn-ea"/>
                <a:cs typeface="+mn-cs"/>
              </a:rPr>
              <a:t>1</a:t>
            </a:r>
            <a:r>
              <a:rPr lang="zh-TW" altLang="en-US" sz="1200" b="1" i="0" kern="1200" dirty="0">
                <a:solidFill>
                  <a:schemeClr val="tx1"/>
                </a:solidFill>
                <a:effectLst/>
                <a:latin typeface="+mn-lt"/>
                <a:ea typeface="+mn-ea"/>
                <a:cs typeface="+mn-cs"/>
              </a:rPr>
              <a:t>，但由於</a:t>
            </a:r>
            <a:r>
              <a:rPr lang="en-US" altLang="zh-TW" sz="1200" b="1" i="0" kern="1200" dirty="0">
                <a:solidFill>
                  <a:schemeClr val="tx1"/>
                </a:solidFill>
                <a:effectLst/>
                <a:latin typeface="+mn-lt"/>
                <a:ea typeface="+mn-ea"/>
                <a:cs typeface="+mn-cs"/>
              </a:rPr>
              <a:t>min</a:t>
            </a:r>
            <a:r>
              <a:rPr lang="zh-TW" altLang="en-US" sz="1200" b="1" i="0" kern="1200" dirty="0">
                <a:solidFill>
                  <a:schemeClr val="tx1"/>
                </a:solidFill>
                <a:effectLst/>
                <a:latin typeface="+mn-lt"/>
                <a:ea typeface="+mn-ea"/>
                <a:cs typeface="+mn-cs"/>
              </a:rPr>
              <a:t>函數的限制，</a:t>
            </a:r>
            <a:r>
              <a:rPr lang="en-US" altLang="zh-TW" sz="1200" b="1" i="0" kern="1200" dirty="0" err="1">
                <a:solidFill>
                  <a:schemeClr val="tx1"/>
                </a:solidFill>
                <a:effectLst/>
                <a:latin typeface="+mn-lt"/>
                <a:ea typeface="+mn-ea"/>
                <a:cs typeface="+mn-cs"/>
              </a:rPr>
              <a:t>wt</a:t>
            </a:r>
            <a:r>
              <a:rPr lang="zh-TW" altLang="en-US" sz="1200" b="1" i="0" kern="1200" dirty="0">
                <a:solidFill>
                  <a:schemeClr val="tx1"/>
                </a:solidFill>
                <a:effectLst/>
                <a:latin typeface="+mn-lt"/>
                <a:ea typeface="+mn-ea"/>
                <a:cs typeface="+mn-cs"/>
              </a:rPr>
              <a:t>的值將被鎖定為</a:t>
            </a:r>
            <a:r>
              <a:rPr lang="en-US" altLang="zh-TW" sz="1200" b="1" i="0" kern="1200" dirty="0">
                <a:solidFill>
                  <a:schemeClr val="tx1"/>
                </a:solidFill>
                <a:effectLst/>
                <a:latin typeface="+mn-lt"/>
                <a:ea typeface="+mn-ea"/>
                <a:cs typeface="+mn-cs"/>
              </a:rPr>
              <a:t>1</a:t>
            </a:r>
            <a:r>
              <a:rPr lang="zh-TW" altLang="en-US" sz="1200" b="1" i="0" kern="1200" dirty="0">
                <a:solidFill>
                  <a:schemeClr val="tx1"/>
                </a:solidFill>
                <a:effectLst/>
                <a:latin typeface="+mn-lt"/>
                <a:ea typeface="+mn-ea"/>
                <a:cs typeface="+mn-cs"/>
              </a:rPr>
              <a:t>。</a:t>
            </a:r>
          </a:p>
          <a:p>
            <a:r>
              <a:rPr lang="zh-TW" altLang="en-US" sz="1200" b="1" i="0" kern="1200" dirty="0">
                <a:solidFill>
                  <a:schemeClr val="tx1"/>
                </a:solidFill>
                <a:effectLst/>
                <a:latin typeface="+mn-lt"/>
                <a:ea typeface="+mn-ea"/>
                <a:cs typeface="+mn-cs"/>
              </a:rPr>
              <a:t>這確保了</a:t>
            </a:r>
            <a:r>
              <a:rPr lang="en-US" altLang="zh-TW" sz="1200" b="1" i="0" kern="1200" dirty="0">
                <a:solidFill>
                  <a:schemeClr val="tx1"/>
                </a:solidFill>
                <a:effectLst/>
                <a:latin typeface="+mn-lt"/>
                <a:ea typeface="+mn-ea"/>
                <a:cs typeface="+mn-cs"/>
              </a:rPr>
              <a:t>PMT(t)</a:t>
            </a:r>
            <a:r>
              <a:rPr lang="zh-TW" altLang="en-US" sz="1200" b="1" i="0" kern="1200" dirty="0">
                <a:solidFill>
                  <a:schemeClr val="tx1"/>
                </a:solidFill>
                <a:effectLst/>
                <a:latin typeface="+mn-lt"/>
                <a:ea typeface="+mn-ea"/>
                <a:cs typeface="+mn-cs"/>
              </a:rPr>
              <a:t>的值在開始時更接近</a:t>
            </a:r>
            <a:r>
              <a:rPr lang="en-US" altLang="zh-TW" sz="1200" b="1" i="0" kern="1200" dirty="0">
                <a:solidFill>
                  <a:schemeClr val="tx1"/>
                </a:solidFill>
                <a:effectLst/>
                <a:latin typeface="+mn-lt"/>
                <a:ea typeface="+mn-ea"/>
                <a:cs typeface="+mn-cs"/>
              </a:rPr>
              <a:t>PMT1</a:t>
            </a:r>
            <a:r>
              <a:rPr lang="zh-TW" altLang="en-US" sz="1200" b="1" i="0" kern="1200" dirty="0">
                <a:solidFill>
                  <a:schemeClr val="tx1"/>
                </a:solidFill>
                <a:effectLst/>
                <a:latin typeface="+mn-lt"/>
                <a:ea typeface="+mn-ea"/>
                <a:cs typeface="+mn-cs"/>
              </a:rPr>
              <a:t>，但隨著時間的推移，它將變得更接近</a:t>
            </a:r>
            <a:r>
              <a:rPr lang="en-US" altLang="zh-TW" sz="1200" b="1" i="0" kern="1200" dirty="0">
                <a:solidFill>
                  <a:schemeClr val="tx1"/>
                </a:solidFill>
                <a:effectLst/>
                <a:latin typeface="+mn-lt"/>
                <a:ea typeface="+mn-ea"/>
                <a:cs typeface="+mn-cs"/>
              </a:rPr>
              <a:t>PMT2</a:t>
            </a:r>
            <a:r>
              <a:rPr lang="zh-TW" altLang="en-US" sz="1200" b="1" i="0" kern="1200" dirty="0">
                <a:solidFill>
                  <a:schemeClr val="tx1"/>
                </a:solidFill>
                <a:effectLst/>
                <a:latin typeface="+mn-lt"/>
                <a:ea typeface="+mn-ea"/>
                <a:cs typeface="+mn-cs"/>
              </a:rPr>
              <a:t>，直到它完全等於</a:t>
            </a:r>
            <a:r>
              <a:rPr lang="en-US" altLang="zh-TW" sz="1200" b="1" i="0" kern="1200" dirty="0">
                <a:solidFill>
                  <a:schemeClr val="tx1"/>
                </a:solidFill>
                <a:effectLst/>
                <a:latin typeface="+mn-lt"/>
                <a:ea typeface="+mn-ea"/>
                <a:cs typeface="+mn-cs"/>
              </a:rPr>
              <a:t>PMT2</a:t>
            </a:r>
            <a:r>
              <a:rPr lang="zh-TW" altLang="en-US" sz="1200" b="1" i="0" kern="1200" dirty="0">
                <a:solidFill>
                  <a:schemeClr val="tx1"/>
                </a:solidFill>
                <a:effectLst/>
                <a:latin typeface="+mn-lt"/>
                <a:ea typeface="+mn-ea"/>
                <a:cs typeface="+mn-cs"/>
              </a:rPr>
              <a:t>。</a:t>
            </a:r>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13</a:t>
            </a:fld>
            <a:endParaRPr lang="zh-TW" altLang="en-US"/>
          </a:p>
        </p:txBody>
      </p:sp>
    </p:spTree>
    <p:extLst>
      <p:ext uri="{BB962C8B-B14F-4D97-AF65-F5344CB8AC3E}">
        <p14:creationId xmlns:p14="http://schemas.microsoft.com/office/powerpoint/2010/main" val="3822249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b="1" i="0" kern="1200" dirty="0">
                <a:solidFill>
                  <a:schemeClr val="tx1"/>
                </a:solidFill>
                <a:effectLst/>
                <a:latin typeface="+mn-lt"/>
                <a:ea typeface="+mn-ea"/>
                <a:cs typeface="+mn-cs"/>
              </a:rPr>
              <a:t>PMT1</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這可能是基於某張特定圖片生成的一個向量表示。例如，當給定一張某種狗的圖片時，透過模型或</a:t>
            </a:r>
            <a:r>
              <a:rPr lang="en-US" altLang="zh-TW" sz="1200" b="0" i="0" kern="1200" dirty="0">
                <a:solidFill>
                  <a:schemeClr val="tx1"/>
                </a:solidFill>
                <a:effectLst/>
                <a:latin typeface="+mn-lt"/>
                <a:ea typeface="+mn-ea"/>
                <a:cs typeface="+mn-cs"/>
              </a:rPr>
              <a:t>MLPC</a:t>
            </a:r>
            <a:r>
              <a:rPr lang="zh-TW" altLang="en-US" sz="1200" b="0" i="0" kern="1200" dirty="0">
                <a:solidFill>
                  <a:schemeClr val="tx1"/>
                </a:solidFill>
                <a:effectLst/>
                <a:latin typeface="+mn-lt"/>
                <a:ea typeface="+mn-ea"/>
                <a:cs typeface="+mn-cs"/>
              </a:rPr>
              <a:t>轉換，你會得到一個</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提示向量</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。這個向量捕捉了該圖片的特定特徵。</a:t>
            </a:r>
          </a:p>
          <a:p>
            <a:r>
              <a:rPr lang="en-US" altLang="zh-TW" sz="1200" b="1" i="0" kern="1200" dirty="0">
                <a:solidFill>
                  <a:schemeClr val="tx1"/>
                </a:solidFill>
                <a:effectLst/>
                <a:latin typeface="+mn-lt"/>
                <a:ea typeface="+mn-ea"/>
                <a:cs typeface="+mn-cs"/>
              </a:rPr>
              <a:t>PMT2</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這可能是基於一個類別標籤生成的向量表示。例如，當給定標籤</a:t>
            </a:r>
            <a:r>
              <a:rPr lang="en-US" altLang="zh-TW" sz="1200" b="0" i="0" kern="1200" dirty="0">
                <a:solidFill>
                  <a:schemeClr val="tx1"/>
                </a:solidFill>
                <a:effectLst/>
                <a:latin typeface="+mn-lt"/>
                <a:ea typeface="+mn-ea"/>
                <a:cs typeface="+mn-cs"/>
              </a:rPr>
              <a:t>"dog"</a:t>
            </a:r>
            <a:r>
              <a:rPr lang="zh-TW" altLang="en-US" sz="1200" b="0" i="0" kern="1200" dirty="0">
                <a:solidFill>
                  <a:schemeClr val="tx1"/>
                </a:solidFill>
                <a:effectLst/>
                <a:latin typeface="+mn-lt"/>
                <a:ea typeface="+mn-ea"/>
                <a:cs typeface="+mn-cs"/>
              </a:rPr>
              <a:t>時，模型或</a:t>
            </a:r>
            <a:r>
              <a:rPr lang="en-US" altLang="zh-TW" sz="1200" b="0" i="0" kern="1200" dirty="0">
                <a:solidFill>
                  <a:schemeClr val="tx1"/>
                </a:solidFill>
                <a:effectLst/>
                <a:latin typeface="+mn-lt"/>
                <a:ea typeface="+mn-ea"/>
                <a:cs typeface="+mn-cs"/>
              </a:rPr>
              <a:t>MLPC</a:t>
            </a:r>
            <a:r>
              <a:rPr lang="zh-TW" altLang="en-US" sz="1200" b="0" i="0" kern="1200" dirty="0">
                <a:solidFill>
                  <a:schemeClr val="tx1"/>
                </a:solidFill>
                <a:effectLst/>
                <a:latin typeface="+mn-lt"/>
                <a:ea typeface="+mn-ea"/>
                <a:cs typeface="+mn-cs"/>
              </a:rPr>
              <a:t>會給出另一個</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提示向量</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。這個向量可能代表了</a:t>
            </a:r>
            <a:r>
              <a:rPr lang="en-US" altLang="zh-TW" sz="1200" b="0" i="0" kern="1200" dirty="0">
                <a:solidFill>
                  <a:schemeClr val="tx1"/>
                </a:solidFill>
                <a:effectLst/>
                <a:latin typeface="+mn-lt"/>
                <a:ea typeface="+mn-ea"/>
                <a:cs typeface="+mn-cs"/>
              </a:rPr>
              <a:t>"dog"</a:t>
            </a:r>
            <a:r>
              <a:rPr lang="zh-TW" altLang="en-US" sz="1200" b="0" i="0" kern="1200" dirty="0">
                <a:solidFill>
                  <a:schemeClr val="tx1"/>
                </a:solidFill>
                <a:effectLst/>
                <a:latin typeface="+mn-lt"/>
                <a:ea typeface="+mn-ea"/>
                <a:cs typeface="+mn-cs"/>
              </a:rPr>
              <a:t>這個類別的一般特徵。</a:t>
            </a:r>
          </a:p>
          <a:p>
            <a:r>
              <a:rPr lang="zh-TW" altLang="en-US" dirty="0"/>
              <a:t>都是透過前面的</a:t>
            </a:r>
            <a:r>
              <a:rPr lang="en-US" altLang="zh-TW" dirty="0">
                <a:latin typeface="Times New Roman" panose="02020603050405020304" pitchFamily="18" charset="0"/>
                <a:cs typeface="Times New Roman" panose="02020603050405020304" pitchFamily="18" charset="0"/>
              </a:rPr>
              <a:t>Prompt Token Generator Design</a:t>
            </a:r>
            <a:endParaRPr lang="en-US" altLang="zh-TW" dirty="0"/>
          </a:p>
          <a:p>
            <a:r>
              <a:rPr lang="zh-TW" altLang="en-US" sz="1200" b="0" i="0" kern="1200" dirty="0">
                <a:solidFill>
                  <a:schemeClr val="tx1"/>
                </a:solidFill>
                <a:effectLst/>
                <a:latin typeface="+mn-lt"/>
                <a:ea typeface="+mn-ea"/>
                <a:cs typeface="+mn-cs"/>
              </a:rPr>
              <a:t>當你在生成過程中從</a:t>
            </a:r>
            <a:r>
              <a:rPr lang="en-US" altLang="zh-TW" sz="1200" b="0" i="0" kern="1200" dirty="0">
                <a:solidFill>
                  <a:schemeClr val="tx1"/>
                </a:solidFill>
                <a:effectLst/>
                <a:latin typeface="+mn-lt"/>
                <a:ea typeface="+mn-ea"/>
                <a:cs typeface="+mn-cs"/>
              </a:rPr>
              <a:t>PMT1</a:t>
            </a:r>
            <a:r>
              <a:rPr lang="zh-TW" altLang="en-US" sz="1200" b="0" i="0" kern="1200" dirty="0">
                <a:solidFill>
                  <a:schemeClr val="tx1"/>
                </a:solidFill>
                <a:effectLst/>
                <a:latin typeface="+mn-lt"/>
                <a:ea typeface="+mn-ea"/>
                <a:cs typeface="+mn-cs"/>
              </a:rPr>
              <a:t>平滑過渡到</a:t>
            </a:r>
            <a:r>
              <a:rPr lang="en-US" altLang="zh-TW" sz="1200" b="0" i="0" kern="1200" dirty="0">
                <a:solidFill>
                  <a:schemeClr val="tx1"/>
                </a:solidFill>
                <a:effectLst/>
                <a:latin typeface="+mn-lt"/>
                <a:ea typeface="+mn-ea"/>
                <a:cs typeface="+mn-cs"/>
              </a:rPr>
              <a:t>PMT2</a:t>
            </a:r>
            <a:r>
              <a:rPr lang="zh-TW" altLang="en-US" sz="1200" b="0" i="0" kern="1200" dirty="0">
                <a:solidFill>
                  <a:schemeClr val="tx1"/>
                </a:solidFill>
                <a:effectLst/>
                <a:latin typeface="+mn-lt"/>
                <a:ea typeface="+mn-ea"/>
                <a:cs typeface="+mn-cs"/>
              </a:rPr>
              <a:t>時，這實際上是一個</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權重轉移</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。這意味著</a:t>
            </a:r>
            <a:r>
              <a:rPr lang="zh-TW" altLang="en-US" sz="1200" b="1" i="0" kern="1200" dirty="0">
                <a:solidFill>
                  <a:schemeClr val="tx1"/>
                </a:solidFill>
                <a:effectLst/>
                <a:latin typeface="+mn-lt"/>
                <a:ea typeface="+mn-ea"/>
                <a:cs typeface="+mn-cs"/>
              </a:rPr>
              <a:t>在生成的早期階段，你更多地參考</a:t>
            </a:r>
            <a:r>
              <a:rPr lang="en-US" altLang="zh-TW" sz="1200" b="1" i="0" kern="1200" dirty="0">
                <a:solidFill>
                  <a:schemeClr val="tx1"/>
                </a:solidFill>
                <a:effectLst/>
                <a:latin typeface="+mn-lt"/>
                <a:ea typeface="+mn-ea"/>
                <a:cs typeface="+mn-cs"/>
              </a:rPr>
              <a:t>PMT1</a:t>
            </a:r>
            <a:r>
              <a:rPr lang="zh-TW" altLang="en-US" sz="1200" b="1" i="0" kern="1200" dirty="0">
                <a:solidFill>
                  <a:schemeClr val="tx1"/>
                </a:solidFill>
                <a:effectLst/>
                <a:latin typeface="+mn-lt"/>
                <a:ea typeface="+mn-ea"/>
                <a:cs typeface="+mn-cs"/>
              </a:rPr>
              <a:t>，而在稍後的階段，你更多地參考</a:t>
            </a:r>
            <a:r>
              <a:rPr lang="en-US" altLang="zh-TW" sz="1200" b="1" i="0" kern="1200" dirty="0">
                <a:solidFill>
                  <a:schemeClr val="tx1"/>
                </a:solidFill>
                <a:effectLst/>
                <a:latin typeface="+mn-lt"/>
                <a:ea typeface="+mn-ea"/>
                <a:cs typeface="+mn-cs"/>
              </a:rPr>
              <a:t>PMT2</a:t>
            </a:r>
            <a:r>
              <a:rPr lang="zh-TW" altLang="en-US" sz="1200" b="1" i="0" kern="1200" dirty="0">
                <a:solidFill>
                  <a:schemeClr val="tx1"/>
                </a:solidFill>
                <a:effectLst/>
                <a:latin typeface="+mn-lt"/>
                <a:ea typeface="+mn-ea"/>
                <a:cs typeface="+mn-cs"/>
              </a:rPr>
              <a:t>。這樣可以產生一系列的圖片，從具體的圖片特徵逐漸轉變為一般的類別特徵。</a:t>
            </a:r>
          </a:p>
          <a:p>
            <a:r>
              <a:rPr lang="zh-TW" altLang="en-US" sz="1200" b="0" i="0" kern="1200" dirty="0">
                <a:solidFill>
                  <a:schemeClr val="tx1"/>
                </a:solidFill>
                <a:effectLst/>
                <a:latin typeface="+mn-lt"/>
                <a:ea typeface="+mn-ea"/>
                <a:cs typeface="+mn-cs"/>
              </a:rPr>
              <a:t>所以，這裡的</a:t>
            </a:r>
            <a:r>
              <a:rPr lang="en-US" altLang="zh-TW" sz="1200" b="0" i="0" kern="1200" dirty="0">
                <a:solidFill>
                  <a:schemeClr val="tx1"/>
                </a:solidFill>
                <a:effectLst/>
                <a:latin typeface="+mn-lt"/>
                <a:ea typeface="+mn-ea"/>
                <a:cs typeface="+mn-cs"/>
              </a:rPr>
              <a:t>“PMT"</a:t>
            </a:r>
            <a:r>
              <a:rPr lang="zh-TW" altLang="en-US" sz="1200" b="0" i="0" kern="1200" dirty="0">
                <a:solidFill>
                  <a:schemeClr val="tx1"/>
                </a:solidFill>
                <a:effectLst/>
                <a:latin typeface="+mn-lt"/>
                <a:ea typeface="+mn-ea"/>
                <a:cs typeface="+mn-cs"/>
              </a:rPr>
              <a:t>並不是直觀的圖片或詞語，而是經由模型轉換後的數學表示，用來指導模型生成特定的輸出。</a:t>
            </a:r>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14</a:t>
            </a:fld>
            <a:endParaRPr lang="zh-TW" altLang="en-US"/>
          </a:p>
        </p:txBody>
      </p:sp>
    </p:spTree>
    <p:extLst>
      <p:ext uri="{BB962C8B-B14F-4D97-AF65-F5344CB8AC3E}">
        <p14:creationId xmlns:p14="http://schemas.microsoft.com/office/powerpoint/2010/main" val="3925348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VTAB:</a:t>
            </a:r>
            <a:r>
              <a:rPr lang="zh-TW" altLang="en-US" dirty="0"/>
              <a:t>有不同的圖像域（例如，⾃然的、結構化的和專業的，如醫學或衛星圖像）任務</a:t>
            </a:r>
            <a:r>
              <a:rPr lang="en-US" altLang="zh-TW" dirty="0"/>
              <a:t>:</a:t>
            </a:r>
            <a:r>
              <a:rPr lang="zh-TW" altLang="en-US" dirty="0"/>
              <a:t>物體和場景識別、距離分類、計數</a:t>
            </a:r>
            <a:endParaRPr lang="en-US" altLang="zh-TW" dirty="0"/>
          </a:p>
          <a:p>
            <a:r>
              <a:rPr lang="en-US" altLang="zh-TW" dirty="0"/>
              <a:t>Taming Transformer: autoregressive </a:t>
            </a:r>
            <a:r>
              <a:rPr lang="zh-TW" altLang="en-US" dirty="0"/>
              <a:t> </a:t>
            </a:r>
            <a:r>
              <a:rPr lang="en-US" altLang="zh-TW" dirty="0"/>
              <a:t>VQGAN</a:t>
            </a:r>
          </a:p>
          <a:p>
            <a:r>
              <a:rPr lang="en-US" altLang="zh-TW" dirty="0" err="1"/>
              <a:t>MaskGIT</a:t>
            </a:r>
            <a:r>
              <a:rPr lang="en-US" altLang="zh-TW" dirty="0"/>
              <a:t>: non-autoregressive</a:t>
            </a:r>
          </a:p>
          <a:p>
            <a:r>
              <a:rPr lang="zh-TW" altLang="en-US" dirty="0"/>
              <a:t>為甚麼是跟那兩個比</a:t>
            </a:r>
            <a:r>
              <a:rPr lang="en-US" altLang="zh-TW" dirty="0"/>
              <a:t>? </a:t>
            </a:r>
            <a:r>
              <a:rPr lang="zh-TW" altLang="en-US" dirty="0"/>
              <a:t>我看他好像都不是跟</a:t>
            </a:r>
            <a:r>
              <a:rPr lang="en-US" altLang="zh-TW" dirty="0"/>
              <a:t>state-of-the-art</a:t>
            </a:r>
            <a:r>
              <a:rPr lang="zh-TW" altLang="en-US" dirty="0"/>
              <a:t>比</a:t>
            </a:r>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15</a:t>
            </a:fld>
            <a:endParaRPr lang="zh-TW" altLang="en-US"/>
          </a:p>
        </p:txBody>
      </p:sp>
    </p:spTree>
    <p:extLst>
      <p:ext uri="{BB962C8B-B14F-4D97-AF65-F5344CB8AC3E}">
        <p14:creationId xmlns:p14="http://schemas.microsoft.com/office/powerpoint/2010/main" val="1316643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由於篇幅有限， 我們報告中⼩型任務的結果，他十九種</a:t>
            </a:r>
            <a:r>
              <a:rPr lang="en-US" altLang="zh-TW" dirty="0"/>
              <a:t>dataset</a:t>
            </a:r>
            <a:r>
              <a:rPr lang="zh-TW" altLang="en-US" dirty="0"/>
              <a:t>都有跑</a:t>
            </a:r>
            <a:endParaRPr lang="en-US" altLang="zh-TW" dirty="0"/>
          </a:p>
          <a:p>
            <a:r>
              <a:rPr lang="en-US" altLang="zh-TW" dirty="0"/>
              <a:t>S</a:t>
            </a:r>
            <a:r>
              <a:rPr lang="zh-TW" altLang="en-US" dirty="0"/>
              <a:t>是</a:t>
            </a:r>
            <a:r>
              <a:rPr lang="en-US" altLang="zh-TW" dirty="0"/>
              <a:t>sequence length</a:t>
            </a:r>
          </a:p>
          <a:p>
            <a:r>
              <a:rPr lang="en-US" altLang="zh-TW" dirty="0"/>
              <a:t>Prompt</a:t>
            </a:r>
            <a:r>
              <a:rPr lang="zh-TW" altLang="en-US" dirty="0"/>
              <a:t> </a:t>
            </a:r>
            <a:r>
              <a:rPr lang="en-US" altLang="zh-TW" dirty="0"/>
              <a:t>tuning</a:t>
            </a:r>
            <a:r>
              <a:rPr lang="zh-TW" altLang="en-US" dirty="0"/>
              <a:t>對於 </a:t>
            </a:r>
            <a:r>
              <a:rPr lang="en-US" altLang="zh-TW" dirty="0"/>
              <a:t>AR </a:t>
            </a:r>
            <a:r>
              <a:rPr lang="zh-TW" altLang="en-US" dirty="0"/>
              <a:t>和 </a:t>
            </a:r>
            <a:r>
              <a:rPr lang="en-US" altLang="zh-TW" dirty="0"/>
              <a:t>NAR </a:t>
            </a:r>
            <a:r>
              <a:rPr lang="zh-TW" altLang="en-US" dirty="0"/>
              <a:t>都是有效的，特別是當</a:t>
            </a:r>
            <a:r>
              <a:rPr lang="en-US" altLang="zh-TW" dirty="0"/>
              <a:t>number of training images is small (e.g., ≤ 10k).</a:t>
            </a:r>
          </a:p>
          <a:p>
            <a:r>
              <a:rPr lang="zh-TW" altLang="en-US" dirty="0"/>
              <a:t>然後</a:t>
            </a:r>
            <a:r>
              <a:rPr lang="en-US" altLang="zh-TW" dirty="0"/>
              <a:t>NAR</a:t>
            </a:r>
            <a:r>
              <a:rPr lang="zh-TW" altLang="en-US" dirty="0"/>
              <a:t>結果都比</a:t>
            </a:r>
            <a:r>
              <a:rPr lang="en-US" altLang="zh-TW" dirty="0"/>
              <a:t>AR</a:t>
            </a:r>
            <a:r>
              <a:rPr lang="zh-TW" altLang="en-US" dirty="0"/>
              <a:t>好，</a:t>
            </a:r>
            <a:r>
              <a:rPr lang="zh-TW" altLang="en-US" b="1" dirty="0"/>
              <a:t>不過其實</a:t>
            </a:r>
            <a:r>
              <a:rPr lang="en-US" altLang="zh-TW" b="1" dirty="0"/>
              <a:t>NAR</a:t>
            </a:r>
            <a:r>
              <a:rPr lang="zh-TW" altLang="en-US" b="1" dirty="0"/>
              <a:t>的</a:t>
            </a:r>
            <a:r>
              <a:rPr lang="en-US" altLang="zh-TW" b="1" dirty="0"/>
              <a:t>backbone(</a:t>
            </a:r>
            <a:r>
              <a:rPr lang="en-US" altLang="zh-TW" b="1" dirty="0" err="1"/>
              <a:t>MaskGIT</a:t>
            </a:r>
            <a:r>
              <a:rPr lang="en-US" altLang="zh-TW" b="1" dirty="0"/>
              <a:t>)</a:t>
            </a:r>
            <a:r>
              <a:rPr lang="zh-TW" altLang="en-US" b="1" dirty="0"/>
              <a:t>本來就比</a:t>
            </a:r>
            <a:r>
              <a:rPr lang="en-US" altLang="zh-TW" b="1" dirty="0"/>
              <a:t>AR</a:t>
            </a:r>
            <a:r>
              <a:rPr lang="zh-TW" altLang="en-US" b="1" dirty="0"/>
              <a:t>的</a:t>
            </a:r>
            <a:r>
              <a:rPr lang="en-US" altLang="zh-TW" b="1" dirty="0"/>
              <a:t>backbone(VQGAN)performance</a:t>
            </a:r>
            <a:r>
              <a:rPr lang="zh-TW" altLang="en-US" b="1" dirty="0"/>
              <a:t>好</a:t>
            </a:r>
            <a:endParaRPr lang="en-US" altLang="zh-TW" b="1" dirty="0"/>
          </a:p>
          <a:p>
            <a:r>
              <a:rPr lang="zh-TW" altLang="en-US" dirty="0"/>
              <a:t>從</a:t>
            </a:r>
            <a:r>
              <a:rPr lang="en-US" altLang="zh-TW" dirty="0"/>
              <a:t>Mean</a:t>
            </a:r>
            <a:r>
              <a:rPr lang="zh-TW" altLang="en-US" dirty="0"/>
              <a:t>結果來看，</a:t>
            </a:r>
            <a:r>
              <a:rPr lang="en-US" altLang="zh-TW" dirty="0"/>
              <a:t>NAR</a:t>
            </a:r>
            <a:r>
              <a:rPr lang="zh-TW" altLang="en-US" dirty="0"/>
              <a:t>⻑度從 </a:t>
            </a:r>
            <a:r>
              <a:rPr lang="en-US" altLang="zh-TW" dirty="0"/>
              <a:t>1 </a:t>
            </a:r>
            <a:r>
              <a:rPr lang="zh-TW" altLang="en-US" dirty="0"/>
              <a:t>增加到 </a:t>
            </a:r>
            <a:r>
              <a:rPr lang="en-US" altLang="zh-TW" dirty="0"/>
              <a:t>128</a:t>
            </a:r>
            <a:r>
              <a:rPr lang="zh-TW" altLang="en-US" dirty="0"/>
              <a:t>，從 </a:t>
            </a:r>
            <a:r>
              <a:rPr lang="en-US" altLang="zh-TW" dirty="0"/>
              <a:t>53.7 </a:t>
            </a:r>
            <a:r>
              <a:rPr lang="zh-TW" altLang="en-US" dirty="0"/>
              <a:t>變成 </a:t>
            </a:r>
            <a:r>
              <a:rPr lang="en-US" altLang="zh-TW" dirty="0"/>
              <a:t>36.4 </a:t>
            </a:r>
            <a:r>
              <a:rPr lang="zh-TW" altLang="en-US" dirty="0"/>
              <a:t>，僅添加不到</a:t>
            </a:r>
            <a:r>
              <a:rPr lang="en-US" altLang="zh-TW" dirty="0"/>
              <a:t>0.1M</a:t>
            </a:r>
            <a:r>
              <a:rPr lang="zh-TW" altLang="en-US" dirty="0"/>
              <a:t>的參數來實現的</a:t>
            </a:r>
            <a:endParaRPr lang="en-US" altLang="zh-TW" b="1" dirty="0"/>
          </a:p>
          <a:p>
            <a:r>
              <a:rPr lang="zh-TW" altLang="en-US" b="1" dirty="0"/>
              <a:t>她結果超級有趣，他測試有放</a:t>
            </a:r>
            <a:r>
              <a:rPr lang="en-US" altLang="zh-TW" b="1" dirty="0"/>
              <a:t>Scratch(epochs=3200)</a:t>
            </a:r>
            <a:r>
              <a:rPr lang="zh-TW" altLang="en-US" b="1" dirty="0"/>
              <a:t>，以及</a:t>
            </a:r>
            <a:r>
              <a:rPr lang="en-US" altLang="zh-TW" b="1" dirty="0"/>
              <a:t>fine-tune</a:t>
            </a:r>
            <a:r>
              <a:rPr lang="zh-TW" altLang="en-US" b="1" dirty="0"/>
              <a:t>以及</a:t>
            </a:r>
            <a:r>
              <a:rPr lang="en-US" altLang="zh-TW" b="1" dirty="0"/>
              <a:t>Adapter</a:t>
            </a:r>
            <a:r>
              <a:rPr lang="zh-TW" altLang="en-US" b="1" dirty="0"/>
              <a:t>，我發現最好的幾乎都是</a:t>
            </a:r>
            <a:r>
              <a:rPr lang="en-US" altLang="zh-TW" b="1" dirty="0"/>
              <a:t>fine-tune</a:t>
            </a:r>
            <a:r>
              <a:rPr lang="zh-TW" altLang="en-US" b="1" dirty="0"/>
              <a:t>，即使有排除</a:t>
            </a:r>
            <a:r>
              <a:rPr lang="en-US" altLang="zh-TW" b="1" dirty="0"/>
              <a:t>fine-tune</a:t>
            </a:r>
            <a:r>
              <a:rPr lang="zh-TW" altLang="en-US" b="1" dirty="0"/>
              <a:t>以及</a:t>
            </a:r>
            <a:r>
              <a:rPr lang="en-US" altLang="zh-TW" b="1" dirty="0"/>
              <a:t>Adapter</a:t>
            </a:r>
            <a:r>
              <a:rPr lang="zh-TW" altLang="en-US" b="1" dirty="0"/>
              <a:t>，</a:t>
            </a:r>
            <a:r>
              <a:rPr lang="en-US" altLang="zh-TW" b="1" dirty="0"/>
              <a:t>Scratch(epochs=3200)</a:t>
            </a:r>
            <a:r>
              <a:rPr lang="zh-TW" altLang="en-US" b="1" dirty="0"/>
              <a:t>也比較好，</a:t>
            </a:r>
            <a:r>
              <a:rPr lang="en-US" altLang="zh-TW" b="1" dirty="0"/>
              <a:t>19</a:t>
            </a:r>
            <a:r>
              <a:rPr lang="zh-TW" altLang="en-US" b="1" dirty="0"/>
              <a:t>個</a:t>
            </a:r>
            <a:r>
              <a:rPr lang="en-US" altLang="zh-TW" b="1" dirty="0"/>
              <a:t>dataset</a:t>
            </a:r>
            <a:r>
              <a:rPr lang="zh-TW" altLang="en-US" b="1" dirty="0"/>
              <a:t>中，僅有五個是</a:t>
            </a:r>
            <a:r>
              <a:rPr lang="en-US" altLang="zh-TW" b="1" dirty="0"/>
              <a:t>prompt tuning</a:t>
            </a:r>
            <a:r>
              <a:rPr lang="zh-TW" altLang="en-US" b="1" dirty="0"/>
              <a:t>好的，尤其是資料集大的沒有一個贏</a:t>
            </a:r>
            <a:endParaRPr lang="en-US" altLang="zh-TW" b="1" dirty="0"/>
          </a:p>
          <a:p>
            <a:r>
              <a:rPr lang="zh-TW" altLang="en-US" b="0" dirty="0"/>
              <a:t>但總體來說跟從頭訓練來比，參數確實是可以用比較少來達到比較好的結果，同時也都比</a:t>
            </a:r>
            <a:r>
              <a:rPr lang="en-US" altLang="zh-TW" b="0" dirty="0" err="1"/>
              <a:t>MineGAN</a:t>
            </a:r>
            <a:r>
              <a:rPr lang="zh-TW" altLang="en-US" b="0" dirty="0"/>
              <a:t>以及</a:t>
            </a:r>
            <a:r>
              <a:rPr lang="en-US" altLang="zh-TW" b="0" dirty="0" err="1"/>
              <a:t>cGANTransfer</a:t>
            </a:r>
            <a:r>
              <a:rPr lang="zh-TW" altLang="en-US" b="0" dirty="0"/>
              <a:t>好</a:t>
            </a:r>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16</a:t>
            </a:fld>
            <a:endParaRPr lang="zh-TW" altLang="en-US"/>
          </a:p>
        </p:txBody>
      </p:sp>
    </p:spTree>
    <p:extLst>
      <p:ext uri="{BB962C8B-B14F-4D97-AF65-F5344CB8AC3E}">
        <p14:creationId xmlns:p14="http://schemas.microsoft.com/office/powerpoint/2010/main" val="139443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dirty="0">
                <a:latin typeface="Times New Roman" panose="02020603050405020304" pitchFamily="18" charset="0"/>
                <a:cs typeface="Times New Roman" panose="02020603050405020304" pitchFamily="18" charset="0"/>
              </a:rPr>
              <a:t>For Places and ImageNet, we select </a:t>
            </a:r>
            <a:r>
              <a:rPr lang="en-US" altLang="zh-TW" sz="1200" b="1" dirty="0">
                <a:latin typeface="Times New Roman" panose="02020603050405020304" pitchFamily="18" charset="0"/>
                <a:cs typeface="Times New Roman" panose="02020603050405020304" pitchFamily="18" charset="0"/>
              </a:rPr>
              <a:t>5 classes and use 500 images per class </a:t>
            </a:r>
            <a:r>
              <a:rPr lang="en-US" altLang="zh-TW" sz="1200" dirty="0">
                <a:latin typeface="Times New Roman" panose="02020603050405020304" pitchFamily="18" charset="0"/>
                <a:cs typeface="Times New Roman" panose="02020603050405020304" pitchFamily="18" charset="0"/>
              </a:rPr>
              <a:t>for training.</a:t>
            </a:r>
          </a:p>
          <a:p>
            <a:r>
              <a:rPr lang="en-US" altLang="zh-TW" sz="1200" dirty="0">
                <a:latin typeface="Times New Roman" panose="02020603050405020304" pitchFamily="18" charset="0"/>
                <a:cs typeface="Times New Roman" panose="02020603050405020304" pitchFamily="18" charset="0"/>
              </a:rPr>
              <a:t>For Animal Face, we consider two scenarios – following [53], we use 100 images per class for training from 20 classes (denoted as “Animal Face” in Tab. 2); alternatively, following [56, 73], we use all images of dog (389) and cat (160) classes for training.</a:t>
            </a:r>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19</a:t>
            </a:fld>
            <a:endParaRPr lang="zh-TW" altLang="en-US"/>
          </a:p>
        </p:txBody>
      </p:sp>
    </p:spTree>
    <p:extLst>
      <p:ext uri="{BB962C8B-B14F-4D97-AF65-F5344CB8AC3E}">
        <p14:creationId xmlns:p14="http://schemas.microsoft.com/office/powerpoint/2010/main" val="1611551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當與狗和貓臉部資料集上的少樣本生成方法進行比較時，我們基於</a:t>
            </a:r>
            <a:r>
              <a:rPr lang="en-US" altLang="zh-TW" sz="1200" b="0" i="0" kern="1200" dirty="0">
                <a:solidFill>
                  <a:schemeClr val="tx1"/>
                </a:solidFill>
                <a:effectLst/>
                <a:latin typeface="+mn-lt"/>
                <a:ea typeface="+mn-ea"/>
                <a:cs typeface="+mn-cs"/>
              </a:rPr>
              <a:t>class</a:t>
            </a:r>
            <a:r>
              <a:rPr lang="zh-TW" altLang="en-US" sz="1200" b="0" i="0" kern="1200" dirty="0">
                <a:solidFill>
                  <a:schemeClr val="tx1"/>
                </a:solidFill>
                <a:effectLst/>
                <a:latin typeface="+mn-lt"/>
                <a:ea typeface="+mn-ea"/>
                <a:cs typeface="+mn-cs"/>
              </a:rPr>
              <a:t>條件的方法表現稍遜，這可能是因為該資料集只有一個類別。</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當根據</a:t>
            </a:r>
            <a:r>
              <a:rPr lang="en-US" altLang="zh-TW" sz="1200" b="0" i="0" kern="1200" dirty="0">
                <a:solidFill>
                  <a:schemeClr val="tx1"/>
                </a:solidFill>
                <a:effectLst/>
                <a:latin typeface="+mn-lt"/>
                <a:ea typeface="+mn-ea"/>
                <a:cs typeface="+mn-cs"/>
              </a:rPr>
              <a:t>instance</a:t>
            </a:r>
            <a:r>
              <a:rPr lang="zh-TW" altLang="en-US" sz="1200" b="0" i="0" kern="1200" dirty="0">
                <a:solidFill>
                  <a:schemeClr val="tx1"/>
                </a:solidFill>
                <a:effectLst/>
                <a:latin typeface="+mn-lt"/>
                <a:ea typeface="+mn-ea"/>
                <a:cs typeface="+mn-cs"/>
              </a:rPr>
              <a:t>進行條件設定時，我們的模型超越了所有基於</a:t>
            </a:r>
            <a:r>
              <a:rPr lang="en-US" altLang="zh-TW" sz="1200" b="0" i="0" kern="1200" dirty="0">
                <a:solidFill>
                  <a:schemeClr val="tx1"/>
                </a:solidFill>
                <a:effectLst/>
                <a:latin typeface="+mn-lt"/>
                <a:ea typeface="+mn-ea"/>
                <a:cs typeface="+mn-cs"/>
              </a:rPr>
              <a:t>GAN</a:t>
            </a:r>
            <a:r>
              <a:rPr lang="zh-TW" altLang="en-US" sz="1200" b="0" i="0" kern="1200" dirty="0">
                <a:solidFill>
                  <a:schemeClr val="tx1"/>
                </a:solidFill>
                <a:effectLst/>
                <a:latin typeface="+mn-lt"/>
                <a:ea typeface="+mn-ea"/>
                <a:cs typeface="+mn-cs"/>
              </a:rPr>
              <a:t>的少樣本生成模型。</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20</a:t>
            </a:fld>
            <a:endParaRPr lang="zh-TW" altLang="en-US"/>
          </a:p>
        </p:txBody>
      </p:sp>
    </p:spTree>
    <p:extLst>
      <p:ext uri="{BB962C8B-B14F-4D97-AF65-F5344CB8AC3E}">
        <p14:creationId xmlns:p14="http://schemas.microsoft.com/office/powerpoint/2010/main" val="1734061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1" kern="1200" dirty="0">
                <a:solidFill>
                  <a:schemeClr val="tx1"/>
                </a:solidFill>
                <a:effectLst/>
                <a:latin typeface="+mn-lt"/>
                <a:ea typeface="+mn-ea"/>
                <a:cs typeface="+mn-cs"/>
              </a:rPr>
              <a:t>即使目標資料集和原始的資料集有很大的差異，他們的方法仍然能夠生成高質量的圖像。</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21</a:t>
            </a:fld>
            <a:endParaRPr lang="zh-TW" altLang="en-US"/>
          </a:p>
        </p:txBody>
      </p:sp>
    </p:spTree>
    <p:extLst>
      <p:ext uri="{BB962C8B-B14F-4D97-AF65-F5344CB8AC3E}">
        <p14:creationId xmlns:p14="http://schemas.microsoft.com/office/powerpoint/2010/main" val="1165616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相對於使用每類</a:t>
            </a:r>
            <a:r>
              <a:rPr lang="en-US" altLang="zh-TW" sz="1200" b="0" i="0" kern="1200" dirty="0">
                <a:solidFill>
                  <a:schemeClr val="tx1"/>
                </a:solidFill>
                <a:effectLst/>
                <a:latin typeface="+mn-lt"/>
                <a:ea typeface="+mn-ea"/>
                <a:cs typeface="+mn-cs"/>
              </a:rPr>
              <a:t>20</a:t>
            </a:r>
            <a:r>
              <a:rPr lang="zh-TW" altLang="en-US" sz="1200" b="0" i="0" kern="1200" dirty="0">
                <a:solidFill>
                  <a:schemeClr val="tx1"/>
                </a:solidFill>
                <a:effectLst/>
                <a:latin typeface="+mn-lt"/>
                <a:ea typeface="+mn-ea"/>
                <a:cs typeface="+mn-cs"/>
              </a:rPr>
              <a:t>或</a:t>
            </a:r>
            <a:r>
              <a:rPr lang="en-US" altLang="zh-TW" sz="1200" b="0" i="0" kern="1200" dirty="0">
                <a:solidFill>
                  <a:schemeClr val="tx1"/>
                </a:solidFill>
                <a:effectLst/>
                <a:latin typeface="+mn-lt"/>
                <a:ea typeface="+mn-ea"/>
                <a:cs typeface="+mn-cs"/>
              </a:rPr>
              <a:t>100</a:t>
            </a:r>
            <a:r>
              <a:rPr lang="zh-TW" altLang="en-US" sz="1200" b="0" i="0" kern="1200" dirty="0">
                <a:solidFill>
                  <a:schemeClr val="tx1"/>
                </a:solidFill>
                <a:effectLst/>
                <a:latin typeface="+mn-lt"/>
                <a:ea typeface="+mn-ea"/>
                <a:cs typeface="+mn-cs"/>
              </a:rPr>
              <a:t>倍圖像訓練的基於</a:t>
            </a:r>
            <a:r>
              <a:rPr lang="en-US" altLang="zh-TW" sz="1200" b="0" i="0" kern="1200" dirty="0">
                <a:solidFill>
                  <a:schemeClr val="tx1"/>
                </a:solidFill>
                <a:effectLst/>
                <a:latin typeface="+mn-lt"/>
                <a:ea typeface="+mn-ea"/>
                <a:cs typeface="+mn-cs"/>
              </a:rPr>
              <a:t>GAN</a:t>
            </a:r>
            <a:r>
              <a:rPr lang="zh-TW" altLang="en-US" sz="1200" b="0" i="0" kern="1200" dirty="0">
                <a:solidFill>
                  <a:schemeClr val="tx1"/>
                </a:solidFill>
                <a:effectLst/>
                <a:latin typeface="+mn-lt"/>
                <a:ea typeface="+mn-ea"/>
                <a:cs typeface="+mn-cs"/>
              </a:rPr>
              <a:t>的轉移學習方法，即使只使用每類</a:t>
            </a:r>
            <a:r>
              <a:rPr lang="en-US" altLang="zh-TW" sz="1200" b="0" i="0" kern="1200" dirty="0">
                <a:solidFill>
                  <a:schemeClr val="tx1"/>
                </a:solidFill>
                <a:effectLst/>
                <a:latin typeface="+mn-lt"/>
                <a:ea typeface="+mn-ea"/>
                <a:cs typeface="+mn-cs"/>
              </a:rPr>
              <a:t>5</a:t>
            </a:r>
            <a:r>
              <a:rPr lang="zh-TW" altLang="en-US" sz="1200" b="0" i="0" kern="1200" dirty="0">
                <a:solidFill>
                  <a:schemeClr val="tx1"/>
                </a:solidFill>
                <a:effectLst/>
                <a:latin typeface="+mn-lt"/>
                <a:ea typeface="+mn-ea"/>
                <a:cs typeface="+mn-cs"/>
              </a:rPr>
              <a:t>張訓練圖像，也能達到明顯更低的</a:t>
            </a:r>
            <a:r>
              <a:rPr lang="en-US" altLang="zh-TW" sz="1200" b="0" i="0" kern="1200" dirty="0">
                <a:solidFill>
                  <a:schemeClr val="tx1"/>
                </a:solidFill>
                <a:effectLst/>
                <a:latin typeface="+mn-lt"/>
                <a:ea typeface="+mn-ea"/>
                <a:cs typeface="+mn-cs"/>
              </a:rPr>
              <a:t>FID</a:t>
            </a:r>
          </a:p>
          <a:p>
            <a:r>
              <a:rPr lang="zh-TW" altLang="en-US" sz="1200" b="0" i="1" kern="1200" dirty="0">
                <a:solidFill>
                  <a:schemeClr val="tx1"/>
                </a:solidFill>
                <a:effectLst/>
                <a:latin typeface="+mn-lt"/>
                <a:ea typeface="+mn-ea"/>
                <a:cs typeface="+mn-cs"/>
              </a:rPr>
              <a:t>在訓練數據非常少的情況下，使用長的</a:t>
            </a:r>
            <a:r>
              <a:rPr lang="en-US" altLang="zh-TW" sz="1200" b="0" i="1" kern="1200" dirty="0">
                <a:solidFill>
                  <a:schemeClr val="tx1"/>
                </a:solidFill>
                <a:effectLst/>
                <a:latin typeface="+mn-lt"/>
                <a:ea typeface="+mn-ea"/>
                <a:cs typeface="+mn-cs"/>
              </a:rPr>
              <a:t>prompt</a:t>
            </a:r>
            <a:r>
              <a:rPr lang="zh-TW" altLang="en-US" sz="1200" b="0" i="1" kern="1200" dirty="0">
                <a:solidFill>
                  <a:schemeClr val="tx1"/>
                </a:solidFill>
                <a:effectLst/>
                <a:latin typeface="+mn-lt"/>
                <a:ea typeface="+mn-ea"/>
                <a:cs typeface="+mn-cs"/>
              </a:rPr>
              <a:t>可能會導致模型過度擬合</a:t>
            </a:r>
            <a:endParaRPr lang="en-US" altLang="zh-TW" sz="1200" b="0" i="1" kern="1200" dirty="0">
              <a:solidFill>
                <a:schemeClr val="tx1"/>
              </a:solidFill>
              <a:effectLst/>
              <a:latin typeface="+mn-lt"/>
              <a:ea typeface="+mn-ea"/>
              <a:cs typeface="+mn-cs"/>
            </a:endParaRPr>
          </a:p>
          <a:p>
            <a:r>
              <a:rPr lang="zh-TW" altLang="en-US" sz="1200" b="0" i="1" kern="1200" dirty="0">
                <a:solidFill>
                  <a:schemeClr val="tx1"/>
                </a:solidFill>
                <a:effectLst/>
                <a:latin typeface="+mn-lt"/>
                <a:ea typeface="+mn-ea"/>
                <a:cs typeface="+mn-cs"/>
              </a:rPr>
              <a:t>但是對於較大的數據集，使用長</a:t>
            </a:r>
            <a:r>
              <a:rPr lang="en-US" altLang="zh-TW" sz="1200" b="0" i="1" kern="1200" dirty="0" err="1">
                <a:solidFill>
                  <a:schemeClr val="tx1"/>
                </a:solidFill>
                <a:effectLst/>
                <a:latin typeface="+mn-lt"/>
                <a:ea typeface="+mn-ea"/>
                <a:cs typeface="+mn-cs"/>
              </a:rPr>
              <a:t>promp</a:t>
            </a:r>
            <a:r>
              <a:rPr lang="zh-TW" altLang="en-US" sz="1200" b="0" i="1" kern="1200" dirty="0">
                <a:solidFill>
                  <a:schemeClr val="tx1"/>
                </a:solidFill>
                <a:effectLst/>
                <a:latin typeface="+mn-lt"/>
                <a:ea typeface="+mn-ea"/>
                <a:cs typeface="+mn-cs"/>
              </a:rPr>
              <a:t>是有幫助的，因為它不會引起過度擬合。</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22</a:t>
            </a:fld>
            <a:endParaRPr lang="zh-TW" altLang="en-US"/>
          </a:p>
        </p:txBody>
      </p:sp>
    </p:spTree>
    <p:extLst>
      <p:ext uri="{BB962C8B-B14F-4D97-AF65-F5344CB8AC3E}">
        <p14:creationId xmlns:p14="http://schemas.microsoft.com/office/powerpoint/2010/main" val="592147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他們使用兩種指標來評估模型的效果：一個是</a:t>
            </a:r>
            <a:r>
              <a:rPr lang="en-US" altLang="zh-TW" sz="1200" b="0" i="0" kern="1200" dirty="0">
                <a:solidFill>
                  <a:schemeClr val="tx1"/>
                </a:solidFill>
                <a:effectLst/>
                <a:latin typeface="+mn-lt"/>
                <a:ea typeface="+mn-ea"/>
                <a:cs typeface="+mn-cs"/>
              </a:rPr>
              <a:t>FID</a:t>
            </a:r>
            <a:r>
              <a:rPr lang="zh-TW" altLang="en-US" sz="1200" b="0" i="0" kern="1200" dirty="0">
                <a:solidFill>
                  <a:schemeClr val="tx1"/>
                </a:solidFill>
                <a:effectLst/>
                <a:latin typeface="+mn-lt"/>
                <a:ea typeface="+mn-ea"/>
                <a:cs typeface="+mn-cs"/>
              </a:rPr>
              <a:t>，指的是生成的圖像與原始圖像之間的相似性；另一個是</a:t>
            </a:r>
            <a:r>
              <a:rPr lang="en-US" altLang="zh-TW" sz="1200" b="0" i="0" kern="1200" dirty="0">
                <a:solidFill>
                  <a:schemeClr val="tx1"/>
                </a:solidFill>
                <a:effectLst/>
                <a:latin typeface="+mn-lt"/>
                <a:ea typeface="+mn-ea"/>
                <a:cs typeface="+mn-cs"/>
              </a:rPr>
              <a:t>LPIPS</a:t>
            </a:r>
            <a:r>
              <a:rPr lang="zh-TW" altLang="en-US" sz="1200" b="0" i="0" kern="1200" dirty="0">
                <a:solidFill>
                  <a:schemeClr val="tx1"/>
                </a:solidFill>
                <a:effectLst/>
                <a:latin typeface="+mn-lt"/>
                <a:ea typeface="+mn-ea"/>
                <a:cs typeface="+mn-cs"/>
              </a:rPr>
              <a:t>距離，用於評估生成圖像的多樣性。</a:t>
            </a:r>
            <a:r>
              <a:rPr lang="zh-TW" altLang="en-US" sz="1200" b="1" i="0" kern="1200" dirty="0">
                <a:solidFill>
                  <a:schemeClr val="tx1"/>
                </a:solidFill>
                <a:effectLst/>
                <a:latin typeface="+mn-lt"/>
                <a:ea typeface="+mn-ea"/>
                <a:cs typeface="+mn-cs"/>
              </a:rPr>
              <a:t>所以</a:t>
            </a:r>
            <a:r>
              <a:rPr lang="en-US" altLang="zh-TW" sz="1200" b="1" i="0" kern="1200" dirty="0">
                <a:solidFill>
                  <a:schemeClr val="tx1"/>
                </a:solidFill>
                <a:effectLst/>
                <a:latin typeface="+mn-lt"/>
                <a:ea typeface="+mn-ea"/>
                <a:cs typeface="+mn-cs"/>
              </a:rPr>
              <a:t>FID</a:t>
            </a:r>
            <a:r>
              <a:rPr lang="zh-TW" altLang="en-US" sz="1200" b="1" i="0" kern="1200" dirty="0">
                <a:solidFill>
                  <a:schemeClr val="tx1"/>
                </a:solidFill>
                <a:effectLst/>
                <a:latin typeface="+mn-lt"/>
                <a:ea typeface="+mn-ea"/>
                <a:cs typeface="+mn-cs"/>
              </a:rPr>
              <a:t>要越低越好，</a:t>
            </a:r>
            <a:r>
              <a:rPr lang="en-US" altLang="zh-TW" sz="1200" b="1" i="0" kern="1200" dirty="0">
                <a:solidFill>
                  <a:schemeClr val="tx1"/>
                </a:solidFill>
                <a:effectLst/>
                <a:latin typeface="+mn-lt"/>
                <a:ea typeface="+mn-ea"/>
                <a:cs typeface="+mn-cs"/>
              </a:rPr>
              <a:t>LPIPS</a:t>
            </a:r>
            <a:r>
              <a:rPr lang="zh-TW" altLang="en-US" sz="1200" b="1" i="0" kern="1200" dirty="0">
                <a:solidFill>
                  <a:schemeClr val="tx1"/>
                </a:solidFill>
                <a:effectLst/>
                <a:latin typeface="+mn-lt"/>
                <a:ea typeface="+mn-ea"/>
                <a:cs typeface="+mn-cs"/>
              </a:rPr>
              <a:t>要越高越好，例如星星的部分</a:t>
            </a:r>
            <a:endParaRPr lang="en-US" altLang="zh-TW" sz="1200" b="1" i="0" kern="1200" dirty="0">
              <a:solidFill>
                <a:schemeClr val="tx1"/>
              </a:solidFill>
              <a:effectLst/>
              <a:latin typeface="+mn-lt"/>
              <a:ea typeface="+mn-ea"/>
              <a:cs typeface="+mn-cs"/>
            </a:endParaRPr>
          </a:p>
          <a:p>
            <a:r>
              <a:rPr lang="en-US" altLang="zh-TW" sz="1200" b="0" i="0" kern="1200" dirty="0">
                <a:solidFill>
                  <a:schemeClr val="tx1"/>
                </a:solidFill>
                <a:effectLst/>
                <a:latin typeface="+mn-lt"/>
                <a:ea typeface="+mn-ea"/>
                <a:cs typeface="+mn-cs"/>
              </a:rPr>
              <a:t>LPIPS</a:t>
            </a:r>
            <a:r>
              <a:rPr lang="zh-TW" altLang="en-US" sz="1200" b="0" i="0" kern="1200" dirty="0">
                <a:solidFill>
                  <a:schemeClr val="tx1"/>
                </a:solidFill>
                <a:effectLst/>
                <a:latin typeface="+mn-lt"/>
                <a:ea typeface="+mn-ea"/>
                <a:cs typeface="+mn-cs"/>
              </a:rPr>
              <a:t>距離是一種用於比較兩個圖像差異的指標，它考慮了圖像的感知差異</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兩個圖像在人眼看起來有多不同</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。當提到</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內部群體成對</a:t>
            </a:r>
            <a:r>
              <a:rPr lang="en-US" altLang="zh-TW" sz="1200" dirty="0"/>
              <a:t>intra-cluster</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時，</a:t>
            </a:r>
            <a:r>
              <a:rPr lang="zh-TW" altLang="en-US" sz="1200" b="1" i="0" kern="1200" dirty="0">
                <a:solidFill>
                  <a:schemeClr val="tx1"/>
                </a:solidFill>
                <a:effectLst/>
                <a:latin typeface="+mn-lt"/>
                <a:ea typeface="+mn-ea"/>
                <a:cs typeface="+mn-cs"/>
              </a:rPr>
              <a:t>意指在同一組別或類別中的圖像之間的差異</a:t>
            </a:r>
            <a:r>
              <a:rPr lang="zh-TW" altLang="en-US" sz="1200" b="0" i="0" kern="1200" dirty="0">
                <a:solidFill>
                  <a:schemeClr val="tx1"/>
                </a:solidFill>
                <a:effectLst/>
                <a:latin typeface="+mn-lt"/>
                <a:ea typeface="+mn-ea"/>
                <a:cs typeface="+mn-cs"/>
              </a:rPr>
              <a:t>。</a:t>
            </a:r>
            <a:endParaRPr lang="en-US" altLang="zh-TW" sz="1200" b="1"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使用</a:t>
            </a:r>
            <a:r>
              <a:rPr lang="en-US" altLang="zh-TW" sz="1200" b="1" i="0" kern="1200" dirty="0">
                <a:solidFill>
                  <a:schemeClr val="tx1"/>
                </a:solidFill>
                <a:effectLst/>
                <a:latin typeface="+mn-lt"/>
                <a:ea typeface="+mn-ea"/>
                <a:cs typeface="+mn-cs"/>
              </a:rPr>
              <a:t>class</a:t>
            </a:r>
            <a:r>
              <a:rPr lang="zh-TW" altLang="en-US" sz="1200" b="1" i="0" kern="1200" dirty="0">
                <a:solidFill>
                  <a:schemeClr val="tx1"/>
                </a:solidFill>
                <a:effectLst/>
                <a:latin typeface="+mn-lt"/>
                <a:ea typeface="+mn-ea"/>
                <a:cs typeface="+mn-cs"/>
              </a:rPr>
              <a:t>條件</a:t>
            </a:r>
            <a:r>
              <a:rPr lang="en-US" altLang="zh-TW" sz="1200" b="1"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紅色方塊</a:t>
            </a:r>
            <a:r>
              <a:rPr lang="en-US" altLang="zh-TW" sz="1200" b="1"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生成樣本時，我們生成了多樣的圖像，但相對較低的</a:t>
            </a:r>
            <a:r>
              <a:rPr lang="en-US" altLang="zh-TW" sz="1200" b="1" i="0" kern="1200" dirty="0">
                <a:solidFill>
                  <a:schemeClr val="tx1"/>
                </a:solidFill>
                <a:effectLst/>
                <a:latin typeface="+mn-lt"/>
                <a:ea typeface="+mn-ea"/>
                <a:cs typeface="+mn-cs"/>
              </a:rPr>
              <a:t>FID</a:t>
            </a:r>
            <a:r>
              <a:rPr lang="zh-TW" altLang="en-US" sz="1200" b="1" i="0" kern="1200" dirty="0">
                <a:solidFill>
                  <a:schemeClr val="tx1"/>
                </a:solidFill>
                <a:effectLst/>
                <a:latin typeface="+mn-lt"/>
                <a:ea typeface="+mn-ea"/>
                <a:cs typeface="+mn-cs"/>
              </a:rPr>
              <a:t>。另一方面，當基於</a:t>
            </a:r>
            <a:r>
              <a:rPr lang="en-US" altLang="zh-TW" sz="1200" b="1" i="0" kern="1200" dirty="0">
                <a:solidFill>
                  <a:schemeClr val="tx1"/>
                </a:solidFill>
                <a:effectLst/>
                <a:latin typeface="+mn-lt"/>
                <a:ea typeface="+mn-ea"/>
                <a:cs typeface="+mn-cs"/>
              </a:rPr>
              <a:t>instance(</a:t>
            </a:r>
            <a:r>
              <a:rPr lang="zh-TW" altLang="en-US" sz="1200" b="1" i="0" kern="1200" dirty="0">
                <a:solidFill>
                  <a:schemeClr val="tx1"/>
                </a:solidFill>
                <a:effectLst/>
                <a:latin typeface="+mn-lt"/>
                <a:ea typeface="+mn-ea"/>
                <a:cs typeface="+mn-cs"/>
              </a:rPr>
              <a:t>綠點</a:t>
            </a:r>
            <a:r>
              <a:rPr lang="en-US" altLang="zh-TW" sz="1200" b="1"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進行條件化時，我們大幅提高了</a:t>
            </a:r>
            <a:r>
              <a:rPr lang="en-US" altLang="zh-TW" sz="1200" b="1" i="0" kern="1200" dirty="0">
                <a:solidFill>
                  <a:schemeClr val="tx1"/>
                </a:solidFill>
                <a:effectLst/>
                <a:latin typeface="+mn-lt"/>
                <a:ea typeface="+mn-ea"/>
                <a:cs typeface="+mn-cs"/>
              </a:rPr>
              <a:t>FID</a:t>
            </a:r>
            <a:r>
              <a:rPr lang="zh-TW" altLang="en-US" sz="1200" b="1" i="0" kern="1200" dirty="0">
                <a:solidFill>
                  <a:schemeClr val="tx1"/>
                </a:solidFill>
                <a:effectLst/>
                <a:latin typeface="+mn-lt"/>
                <a:ea typeface="+mn-ea"/>
                <a:cs typeface="+mn-cs"/>
              </a:rPr>
              <a:t>，但付出了減少多樣性的代價。</a:t>
            </a:r>
            <a:endParaRPr lang="en-US" altLang="zh-TW" sz="1200" b="1"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使用</a:t>
            </a:r>
            <a:r>
              <a:rPr lang="en-US" altLang="zh-TW" sz="1200" b="1" i="0" kern="1200" dirty="0">
                <a:solidFill>
                  <a:schemeClr val="tx1"/>
                </a:solidFill>
                <a:effectLst/>
                <a:latin typeface="+mn-lt"/>
                <a:ea typeface="+mn-ea"/>
                <a:cs typeface="+mn-cs"/>
              </a:rPr>
              <a:t>Marquee header</a:t>
            </a:r>
            <a:r>
              <a:rPr lang="zh-TW" altLang="en-US" sz="1200" b="1" i="0" kern="1200" dirty="0">
                <a:solidFill>
                  <a:schemeClr val="tx1"/>
                </a:solidFill>
                <a:effectLst/>
                <a:latin typeface="+mn-lt"/>
                <a:ea typeface="+mn-ea"/>
                <a:cs typeface="+mn-cs"/>
              </a:rPr>
              <a:t> </a:t>
            </a:r>
            <a:r>
              <a:rPr lang="en-US" altLang="zh-TW" sz="1200" b="1" i="0" kern="1200" dirty="0">
                <a:solidFill>
                  <a:schemeClr val="tx1"/>
                </a:solidFill>
                <a:effectLst/>
                <a:latin typeface="+mn-lt"/>
                <a:ea typeface="+mn-ea"/>
                <a:cs typeface="+mn-cs"/>
              </a:rPr>
              <a:t>prompt</a:t>
            </a:r>
            <a:r>
              <a:rPr lang="zh-TW" altLang="en-US" sz="1200" b="1" i="0" kern="1200" dirty="0">
                <a:solidFill>
                  <a:schemeClr val="tx1"/>
                </a:solidFill>
                <a:effectLst/>
                <a:latin typeface="+mn-lt"/>
                <a:ea typeface="+mn-ea"/>
                <a:cs typeface="+mn-cs"/>
              </a:rPr>
              <a:t> 允許控制生成的多樣性和忠實度</a:t>
            </a:r>
            <a:endParaRPr lang="en-US" altLang="zh-TW" sz="1200" b="1" i="0" kern="1200" dirty="0">
              <a:solidFill>
                <a:schemeClr val="tx1"/>
              </a:solidFill>
              <a:effectLst/>
              <a:latin typeface="+mn-lt"/>
              <a:ea typeface="+mn-ea"/>
              <a:cs typeface="+mn-cs"/>
            </a:endParaRPr>
          </a:p>
          <a:p>
            <a:r>
              <a:rPr lang="zh-TW" altLang="en-US" b="1" dirty="0"/>
              <a:t>從</a:t>
            </a:r>
            <a:r>
              <a:rPr lang="en-US" altLang="zh-TW" b="1" dirty="0"/>
              <a:t>instance</a:t>
            </a:r>
            <a:r>
              <a:rPr lang="zh-TW" altLang="en-US" b="1" dirty="0"/>
              <a:t>插值到</a:t>
            </a:r>
            <a:r>
              <a:rPr lang="en-US" altLang="zh-TW" b="1" dirty="0"/>
              <a:t>class</a:t>
            </a:r>
            <a:r>
              <a:rPr lang="zh-TW" altLang="en-US" b="1" dirty="0"/>
              <a:t>（藍⾊）時，</a:t>
            </a:r>
            <a:r>
              <a:rPr lang="en-US" altLang="zh-TW" b="1" dirty="0"/>
              <a:t>FID</a:t>
            </a:r>
            <a:r>
              <a:rPr lang="zh-TW" altLang="en-US" b="1" dirty="0"/>
              <a:t>越高</a:t>
            </a:r>
            <a:r>
              <a:rPr lang="en-US" altLang="zh-TW" b="1" dirty="0"/>
              <a:t>LIPS</a:t>
            </a:r>
            <a:r>
              <a:rPr lang="zh-TW" altLang="en-US" b="1" dirty="0"/>
              <a:t>就越高。在實例之間進⾏插值（橙⾊）時，它顯⽰了更好的表現，</a:t>
            </a:r>
            <a:r>
              <a:rPr lang="zh-TW" altLang="en-US" sz="1200" b="1" i="0" kern="1200" dirty="0">
                <a:solidFill>
                  <a:schemeClr val="tx1"/>
                </a:solidFill>
                <a:effectLst/>
                <a:latin typeface="+mn-lt"/>
                <a:ea typeface="+mn-ea"/>
                <a:cs typeface="+mn-cs"/>
              </a:rPr>
              <a:t>同時達到較高的圖像多樣性和較高的保真度。</a:t>
            </a:r>
            <a:r>
              <a:rPr lang="zh-TW" altLang="en-US" b="1" dirty="0"/>
              <a:t>實現了低 </a:t>
            </a:r>
            <a:r>
              <a:rPr lang="en-US" altLang="zh-TW" b="1" dirty="0"/>
              <a:t>FID </a:t>
            </a:r>
            <a:r>
              <a:rPr lang="zh-TW" altLang="en-US" b="1" dirty="0"/>
              <a:t>和⾼ </a:t>
            </a:r>
            <a:r>
              <a:rPr lang="en-US" altLang="zh-TW" b="1" dirty="0"/>
              <a:t>LPIPS</a:t>
            </a:r>
            <a:r>
              <a:rPr lang="zh-TW" altLang="en-US" b="1" dirty="0"/>
              <a:t>。</a:t>
            </a:r>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23</a:t>
            </a:fld>
            <a:endParaRPr lang="zh-TW" altLang="en-US"/>
          </a:p>
        </p:txBody>
      </p:sp>
    </p:spTree>
    <p:extLst>
      <p:ext uri="{BB962C8B-B14F-4D97-AF65-F5344CB8AC3E}">
        <p14:creationId xmlns:p14="http://schemas.microsoft.com/office/powerpoint/2010/main" val="10294090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b="0" i="0" kern="1200" dirty="0">
                <a:solidFill>
                  <a:schemeClr val="tx1"/>
                </a:solidFill>
                <a:effectLst/>
                <a:latin typeface="+mn-lt"/>
                <a:ea typeface="+mn-ea"/>
                <a:cs typeface="+mn-cs"/>
              </a:rPr>
              <a:t>Clustering</a:t>
            </a:r>
            <a:r>
              <a:rPr lang="zh-TW" altLang="en-US" sz="1200" b="0" i="0" kern="1200" dirty="0">
                <a:solidFill>
                  <a:schemeClr val="tx1"/>
                </a:solidFill>
                <a:effectLst/>
                <a:latin typeface="+mn-lt"/>
                <a:ea typeface="+mn-ea"/>
                <a:cs typeface="+mn-cs"/>
              </a:rPr>
              <a:t>與</a:t>
            </a:r>
            <a:r>
              <a:rPr lang="en-US" altLang="zh-TW" sz="1200" b="0" i="0" kern="1200" dirty="0">
                <a:solidFill>
                  <a:schemeClr val="tx1"/>
                </a:solidFill>
                <a:effectLst/>
                <a:latin typeface="+mn-lt"/>
                <a:ea typeface="+mn-ea"/>
                <a:cs typeface="+mn-cs"/>
              </a:rPr>
              <a:t>ground-truth class labels</a:t>
            </a:r>
            <a:r>
              <a:rPr lang="zh-TW" altLang="en-US" sz="1200" b="0" i="0" kern="1200" dirty="0">
                <a:solidFill>
                  <a:schemeClr val="tx1"/>
                </a:solidFill>
                <a:effectLst/>
                <a:latin typeface="+mn-lt"/>
                <a:ea typeface="+mn-ea"/>
                <a:cs typeface="+mn-cs"/>
              </a:rPr>
              <a:t>一致性較高時，</a:t>
            </a:r>
            <a:r>
              <a:rPr lang="en-US" altLang="zh-TW" sz="1200" b="0" i="0" kern="1200" dirty="0">
                <a:solidFill>
                  <a:schemeClr val="tx1"/>
                </a:solidFill>
                <a:effectLst/>
                <a:latin typeface="+mn-lt"/>
                <a:ea typeface="+mn-ea"/>
                <a:cs typeface="+mn-cs"/>
              </a:rPr>
              <a:t>NMI</a:t>
            </a:r>
            <a:r>
              <a:rPr lang="zh-TW" altLang="en-US" sz="1200" b="0" i="0" kern="1200" dirty="0">
                <a:solidFill>
                  <a:schemeClr val="tx1"/>
                </a:solidFill>
                <a:effectLst/>
                <a:latin typeface="+mn-lt"/>
                <a:ea typeface="+mn-ea"/>
                <a:cs typeface="+mn-cs"/>
              </a:rPr>
              <a:t>較高。</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24</a:t>
            </a:fld>
            <a:endParaRPr lang="zh-TW" altLang="en-US"/>
          </a:p>
        </p:txBody>
      </p:sp>
    </p:spTree>
    <p:extLst>
      <p:ext uri="{BB962C8B-B14F-4D97-AF65-F5344CB8AC3E}">
        <p14:creationId xmlns:p14="http://schemas.microsoft.com/office/powerpoint/2010/main" val="2290308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t>VTAB consists of 19 visual recognition tasks and compiles images from diverse and distinctly different visual domains, such as natural (e.g., flowers, scenes), specialized (e.g., satellite, medical), or structured (e.g., road scenes).</a:t>
            </a:r>
            <a:endParaRPr lang="zh-TW" altLang="en-US" dirty="0"/>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4</a:t>
            </a:fld>
            <a:endParaRPr lang="zh-TW" altLang="en-US"/>
          </a:p>
        </p:txBody>
      </p:sp>
    </p:spTree>
    <p:extLst>
      <p:ext uri="{BB962C8B-B14F-4D97-AF65-F5344CB8AC3E}">
        <p14:creationId xmlns:p14="http://schemas.microsoft.com/office/powerpoint/2010/main" val="1490095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i="0" dirty="0"/>
              <a:t>之所以</a:t>
            </a:r>
            <a:r>
              <a:rPr lang="en-US" altLang="zh-TW" i="0" dirty="0"/>
              <a:t>S=1</a:t>
            </a:r>
            <a:r>
              <a:rPr lang="zh-TW" altLang="en-US" i="0" dirty="0"/>
              <a:t>會比</a:t>
            </a:r>
            <a:r>
              <a:rPr lang="en-US" altLang="zh-TW" i="0" dirty="0"/>
              <a:t>S=128</a:t>
            </a:r>
            <a:r>
              <a:rPr lang="zh-TW" altLang="en-US" i="0" dirty="0"/>
              <a:t>結果好，前面有提及</a:t>
            </a:r>
            <a:r>
              <a:rPr lang="zh-TW" altLang="en-US" sz="1200" b="0" i="0" kern="1200" dirty="0">
                <a:solidFill>
                  <a:schemeClr val="tx1"/>
                </a:solidFill>
                <a:effectLst/>
                <a:latin typeface="+mn-lt"/>
                <a:ea typeface="+mn-ea"/>
                <a:cs typeface="+mn-cs"/>
              </a:rPr>
              <a:t>在訓練數據非常少的情況下，使用長的</a:t>
            </a:r>
            <a:r>
              <a:rPr lang="en-US" altLang="zh-TW" sz="1200" b="0" i="0" kern="1200" dirty="0">
                <a:solidFill>
                  <a:schemeClr val="tx1"/>
                </a:solidFill>
                <a:effectLst/>
                <a:latin typeface="+mn-lt"/>
                <a:ea typeface="+mn-ea"/>
                <a:cs typeface="+mn-cs"/>
              </a:rPr>
              <a:t>prompt</a:t>
            </a:r>
            <a:r>
              <a:rPr lang="zh-TW" altLang="en-US" sz="1200" b="0" i="0" kern="1200" dirty="0">
                <a:solidFill>
                  <a:schemeClr val="tx1"/>
                </a:solidFill>
                <a:effectLst/>
                <a:latin typeface="+mn-lt"/>
                <a:ea typeface="+mn-ea"/>
                <a:cs typeface="+mn-cs"/>
              </a:rPr>
              <a:t>可能會導致模型過度擬合</a:t>
            </a:r>
            <a:r>
              <a:rPr lang="en-US" altLang="zh-TW" sz="1200" b="0" i="0" kern="1200" dirty="0">
                <a:solidFill>
                  <a:schemeClr val="tx1"/>
                </a:solidFill>
                <a:effectLst/>
                <a:latin typeface="+mn-lt"/>
                <a:ea typeface="+mn-ea"/>
                <a:cs typeface="+mn-cs"/>
              </a:rPr>
              <a:t>(Flower  dataset</a:t>
            </a:r>
            <a:r>
              <a:rPr lang="zh-TW" altLang="en-US" sz="1200" b="0" i="0" kern="1200" dirty="0">
                <a:solidFill>
                  <a:schemeClr val="tx1"/>
                </a:solidFill>
                <a:effectLst/>
                <a:latin typeface="+mn-lt"/>
                <a:ea typeface="+mn-ea"/>
                <a:cs typeface="+mn-cs"/>
              </a:rPr>
              <a:t>只有</a:t>
            </a:r>
            <a:r>
              <a:rPr lang="en-US" altLang="zh-TW" i="0" dirty="0"/>
              <a:t>8189</a:t>
            </a:r>
            <a:r>
              <a:rPr lang="zh-TW" altLang="en-US" i="0" dirty="0"/>
              <a:t>張圖片</a:t>
            </a:r>
            <a:r>
              <a:rPr lang="en-US" altLang="zh-TW" i="0" dirty="0"/>
              <a:t>)</a:t>
            </a:r>
            <a:endParaRPr lang="en-US" altLang="zh-TW" sz="1200" b="0" i="0" kern="1200" dirty="0">
              <a:solidFill>
                <a:schemeClr val="tx1"/>
              </a:solidFill>
              <a:effectLst/>
              <a:latin typeface="+mn-lt"/>
              <a:ea typeface="+mn-ea"/>
              <a:cs typeface="+mn-cs"/>
            </a:endParaRPr>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25</a:t>
            </a:fld>
            <a:endParaRPr lang="zh-TW" altLang="en-US"/>
          </a:p>
        </p:txBody>
      </p:sp>
    </p:spTree>
    <p:extLst>
      <p:ext uri="{BB962C8B-B14F-4D97-AF65-F5344CB8AC3E}">
        <p14:creationId xmlns:p14="http://schemas.microsoft.com/office/powerpoint/2010/main" val="2961960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每一列來看，紅色的是</a:t>
            </a:r>
            <a:r>
              <a:rPr lang="en-US" altLang="zh-TW" dirty="0"/>
              <a:t>training image </a:t>
            </a:r>
            <a:r>
              <a:rPr lang="zh-TW" altLang="en-US" dirty="0"/>
              <a:t>其他五張是生成的圖片</a:t>
            </a:r>
            <a:endParaRPr lang="en-US" altLang="zh-TW" dirty="0"/>
          </a:p>
          <a:p>
            <a:r>
              <a:rPr lang="zh-TW" altLang="en-US" sz="1200" b="0" i="0" kern="1200" dirty="0">
                <a:solidFill>
                  <a:schemeClr val="tx1"/>
                </a:solidFill>
                <a:effectLst/>
                <a:latin typeface="+mn-lt"/>
                <a:ea typeface="+mn-ea"/>
                <a:cs typeface="+mn-cs"/>
              </a:rPr>
              <a:t>我們清楚地看到在圖</a:t>
            </a:r>
            <a:r>
              <a:rPr lang="en-US" altLang="zh-TW" sz="1200" b="0" i="0" kern="1200" dirty="0">
                <a:solidFill>
                  <a:schemeClr val="tx1"/>
                </a:solidFill>
                <a:effectLst/>
                <a:latin typeface="+mn-lt"/>
                <a:ea typeface="+mn-ea"/>
                <a:cs typeface="+mn-cs"/>
              </a:rPr>
              <a:t>11b</a:t>
            </a:r>
            <a:r>
              <a:rPr lang="zh-TW" altLang="en-US" sz="1200" b="0" i="0" kern="1200" dirty="0">
                <a:solidFill>
                  <a:schemeClr val="tx1"/>
                </a:solidFill>
                <a:effectLst/>
                <a:latin typeface="+mn-lt"/>
                <a:ea typeface="+mn-ea"/>
                <a:cs typeface="+mn-cs"/>
              </a:rPr>
              <a:t>中，使用長提示訓練的模型生成的圖片與訓練實例更為一致。</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27</a:t>
            </a:fld>
            <a:endParaRPr lang="zh-TW" altLang="en-US"/>
          </a:p>
        </p:txBody>
      </p:sp>
    </p:spTree>
    <p:extLst>
      <p:ext uri="{BB962C8B-B14F-4D97-AF65-F5344CB8AC3E}">
        <p14:creationId xmlns:p14="http://schemas.microsoft.com/office/powerpoint/2010/main" val="8968476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在不同訓練集要達到相似的</a:t>
            </a:r>
            <a:r>
              <a:rPr lang="en-US" altLang="zh-TW" sz="1200" b="0" i="0" kern="1200" dirty="0" err="1">
                <a:solidFill>
                  <a:schemeClr val="tx1"/>
                </a:solidFill>
                <a:effectLst/>
                <a:latin typeface="+mn-lt"/>
                <a:ea typeface="+mn-ea"/>
                <a:cs typeface="+mn-cs"/>
              </a:rPr>
              <a:t>peformance</a:t>
            </a:r>
            <a:r>
              <a:rPr lang="zh-TW" altLang="en-US" sz="1200" b="0" i="0" kern="1200" dirty="0">
                <a:solidFill>
                  <a:schemeClr val="tx1"/>
                </a:solidFill>
                <a:effectLst/>
                <a:latin typeface="+mn-lt"/>
                <a:ea typeface="+mn-ea"/>
                <a:cs typeface="+mn-cs"/>
              </a:rPr>
              <a:t>時所需的參數量</a:t>
            </a:r>
            <a:endParaRPr lang="en-US" altLang="zh-TW" sz="1200" b="0" i="0" kern="1200" dirty="0">
              <a:solidFill>
                <a:schemeClr val="tx1"/>
              </a:solidFill>
              <a:effectLst/>
              <a:latin typeface="+mn-lt"/>
              <a:ea typeface="+mn-ea"/>
              <a:cs typeface="+mn-cs"/>
            </a:endParaRPr>
          </a:p>
          <a:p>
            <a:r>
              <a:rPr lang="en-US" altLang="zh-TW" sz="1200" b="0" i="0" kern="1200" dirty="0">
                <a:solidFill>
                  <a:schemeClr val="tx1"/>
                </a:solidFill>
                <a:effectLst/>
                <a:latin typeface="+mn-lt"/>
                <a:ea typeface="+mn-ea"/>
                <a:cs typeface="+mn-cs"/>
              </a:rPr>
              <a:t>AR</a:t>
            </a:r>
            <a:r>
              <a:rPr lang="zh-TW" altLang="en-US" sz="1200" b="0" i="0" kern="1200" dirty="0">
                <a:solidFill>
                  <a:schemeClr val="tx1"/>
                </a:solidFill>
                <a:effectLst/>
                <a:latin typeface="+mn-lt"/>
                <a:ea typeface="+mn-ea"/>
                <a:cs typeface="+mn-cs"/>
              </a:rPr>
              <a:t>變換器 </a:t>
            </a:r>
            <a:r>
              <a:rPr lang="en-US" altLang="zh-TW" sz="1200" b="0" i="0" kern="1200" dirty="0">
                <a:solidFill>
                  <a:schemeClr val="tx1"/>
                </a:solidFill>
                <a:effectLst/>
                <a:latin typeface="+mn-lt"/>
                <a:ea typeface="+mn-ea"/>
                <a:cs typeface="+mn-cs"/>
              </a:rPr>
              <a:t>(AR transformers) </a:t>
            </a:r>
            <a:r>
              <a:rPr lang="zh-TW" altLang="en-US" sz="1200" b="0" i="0" kern="1200" dirty="0">
                <a:solidFill>
                  <a:schemeClr val="tx1"/>
                </a:solidFill>
                <a:effectLst/>
                <a:latin typeface="+mn-lt"/>
                <a:ea typeface="+mn-ea"/>
                <a:cs typeface="+mn-cs"/>
              </a:rPr>
              <a:t>仍然傾向於具有更多參數的提示生成器，但參數需要的比較少</a:t>
            </a:r>
            <a:endParaRPr lang="en-US" altLang="zh-TW" sz="1200" b="0" i="0" kern="1200" dirty="0">
              <a:solidFill>
                <a:schemeClr val="tx1"/>
              </a:solidFill>
              <a:effectLst/>
              <a:latin typeface="+mn-lt"/>
              <a:ea typeface="+mn-ea"/>
              <a:cs typeface="+mn-cs"/>
            </a:endParaRPr>
          </a:p>
          <a:p>
            <a:r>
              <a:rPr lang="en-US" altLang="zh-TW" dirty="0"/>
              <a:t>Baseline</a:t>
            </a:r>
            <a:r>
              <a:rPr lang="zh-TW" altLang="en-US" dirty="0"/>
              <a:t>是</a:t>
            </a:r>
            <a:r>
              <a:rPr lang="en-US" altLang="zh-TW" dirty="0"/>
              <a:t>??</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28</a:t>
            </a:fld>
            <a:endParaRPr lang="zh-TW" altLang="en-US"/>
          </a:p>
        </p:txBody>
      </p:sp>
    </p:spTree>
    <p:extLst>
      <p:ext uri="{BB962C8B-B14F-4D97-AF65-F5344CB8AC3E}">
        <p14:creationId xmlns:p14="http://schemas.microsoft.com/office/powerpoint/2010/main" val="3800029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對於提示調整 </a:t>
            </a:r>
            <a:r>
              <a:rPr lang="en-US" altLang="zh-TW" sz="1200" b="0" i="0" kern="1200" dirty="0">
                <a:solidFill>
                  <a:schemeClr val="tx1"/>
                </a:solidFill>
                <a:effectLst/>
                <a:latin typeface="+mn-lt"/>
                <a:ea typeface="+mn-ea"/>
                <a:cs typeface="+mn-cs"/>
              </a:rPr>
              <a:t>(prompt tuning)</a:t>
            </a:r>
            <a:r>
              <a:rPr lang="zh-TW" altLang="en-US" sz="1200" b="0" i="0" kern="1200" dirty="0">
                <a:solidFill>
                  <a:schemeClr val="tx1"/>
                </a:solidFill>
                <a:effectLst/>
                <a:latin typeface="+mn-lt"/>
                <a:ea typeface="+mn-ea"/>
                <a:cs typeface="+mn-cs"/>
              </a:rPr>
              <a:t>，我們使用</a:t>
            </a:r>
            <a:r>
              <a:rPr lang="en-US" altLang="zh-TW" sz="1200" b="0" i="0" kern="1200" dirty="0">
                <a:solidFill>
                  <a:schemeClr val="tx1"/>
                </a:solidFill>
                <a:effectLst/>
                <a:latin typeface="+mn-lt"/>
                <a:ea typeface="+mn-ea"/>
                <a:cs typeface="+mn-cs"/>
              </a:rPr>
              <a:t>128</a:t>
            </a:r>
            <a:r>
              <a:rPr lang="zh-TW" altLang="en-US" sz="1200" b="0" i="0" kern="1200" dirty="0">
                <a:solidFill>
                  <a:schemeClr val="tx1"/>
                </a:solidFill>
                <a:effectLst/>
                <a:latin typeface="+mn-lt"/>
                <a:ea typeface="+mn-ea"/>
                <a:cs typeface="+mn-cs"/>
              </a:rPr>
              <a:t>個</a:t>
            </a:r>
            <a:r>
              <a:rPr lang="en-US" altLang="zh-TW" sz="1200" b="0" i="0" kern="1200" dirty="0">
                <a:solidFill>
                  <a:schemeClr val="tx1"/>
                </a:solidFill>
                <a:effectLst/>
                <a:latin typeface="+mn-lt"/>
                <a:ea typeface="+mn-ea"/>
                <a:cs typeface="+mn-cs"/>
              </a:rPr>
              <a:t>prompt tokens</a:t>
            </a:r>
            <a:r>
              <a:rPr lang="zh-TW" altLang="en-US" sz="1200" b="0" i="0" kern="1200" dirty="0">
                <a:solidFill>
                  <a:schemeClr val="tx1"/>
                </a:solidFill>
                <a:effectLst/>
                <a:latin typeface="+mn-lt"/>
                <a:ea typeface="+mn-ea"/>
                <a:cs typeface="+mn-cs"/>
              </a:rPr>
              <a:t>，並且只有</a:t>
            </a:r>
            <a:r>
              <a:rPr lang="en-US" altLang="zh-TW" sz="1200" b="0" i="0" kern="1200" dirty="0">
                <a:solidFill>
                  <a:schemeClr val="tx1"/>
                </a:solidFill>
                <a:effectLst/>
                <a:latin typeface="+mn-lt"/>
                <a:ea typeface="+mn-ea"/>
                <a:cs typeface="+mn-cs"/>
              </a:rPr>
              <a:t>one factor</a:t>
            </a:r>
            <a:r>
              <a:rPr lang="zh-TW" altLang="en-US" sz="1200" b="0" i="0" kern="1200" dirty="0">
                <a:solidFill>
                  <a:schemeClr val="tx1"/>
                </a:solidFill>
                <a:effectLst/>
                <a:latin typeface="+mn-lt"/>
                <a:ea typeface="+mn-ea"/>
                <a:cs typeface="+mn-cs"/>
              </a:rPr>
              <a:t>。對於適配器調整 </a:t>
            </a:r>
            <a:r>
              <a:rPr lang="en-US" altLang="zh-TW" sz="1200" b="0" i="0" kern="1200" dirty="0">
                <a:solidFill>
                  <a:schemeClr val="tx1"/>
                </a:solidFill>
                <a:effectLst/>
                <a:latin typeface="+mn-lt"/>
                <a:ea typeface="+mn-ea"/>
                <a:cs typeface="+mn-cs"/>
              </a:rPr>
              <a:t>(adapter tuning)</a:t>
            </a:r>
            <a:r>
              <a:rPr lang="zh-TW" altLang="en-US" sz="1200" b="0" i="0" kern="1200" dirty="0">
                <a:solidFill>
                  <a:schemeClr val="tx1"/>
                </a:solidFill>
                <a:effectLst/>
                <a:latin typeface="+mn-lt"/>
                <a:ea typeface="+mn-ea"/>
                <a:cs typeface="+mn-cs"/>
              </a:rPr>
              <a:t>，我們為適配器模塊使用</a:t>
            </a:r>
            <a:r>
              <a:rPr lang="en-US" altLang="zh-TW" sz="1200" b="0" i="0" kern="1200" dirty="0">
                <a:solidFill>
                  <a:schemeClr val="tx1"/>
                </a:solidFill>
                <a:effectLst/>
                <a:latin typeface="+mn-lt"/>
                <a:ea typeface="+mn-ea"/>
                <a:cs typeface="+mn-cs"/>
              </a:rPr>
              <a:t>64</a:t>
            </a:r>
            <a:r>
              <a:rPr lang="zh-TW" altLang="en-US" sz="1200" b="0" i="0" kern="1200" dirty="0">
                <a:solidFill>
                  <a:schemeClr val="tx1"/>
                </a:solidFill>
                <a:effectLst/>
                <a:latin typeface="+mn-lt"/>
                <a:ea typeface="+mn-ea"/>
                <a:cs typeface="+mn-cs"/>
              </a:rPr>
              <a:t>個</a:t>
            </a:r>
            <a:r>
              <a:rPr lang="en-US" altLang="zh-TW" sz="1200" b="0" i="0" kern="1200" dirty="0">
                <a:solidFill>
                  <a:schemeClr val="tx1"/>
                </a:solidFill>
                <a:effectLst/>
                <a:latin typeface="+mn-lt"/>
                <a:ea typeface="+mn-ea"/>
                <a:cs typeface="+mn-cs"/>
              </a:rPr>
              <a:t>hidden units</a:t>
            </a:r>
            <a:r>
              <a:rPr lang="zh-TW" altLang="en-US" sz="1200" b="0" i="0" kern="1200" dirty="0">
                <a:solidFill>
                  <a:schemeClr val="tx1"/>
                </a:solidFill>
                <a:effectLst/>
                <a:latin typeface="+mn-lt"/>
                <a:ea typeface="+mn-ea"/>
                <a:cs typeface="+mn-cs"/>
              </a:rPr>
              <a:t>。</a:t>
            </a:r>
            <a:endParaRPr lang="en-US" altLang="zh-TW" sz="1200" b="0"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他們並沒有等每個模型都達到相同的性能再進行比較，而是選擇了固定的訓練周期數來評估不同策略的性能和效率</a:t>
            </a:r>
            <a:r>
              <a:rPr lang="zh-TW" altLang="en-US" sz="1200" b="0" i="0" kern="1200" dirty="0">
                <a:solidFill>
                  <a:schemeClr val="tx1"/>
                </a:solidFill>
                <a:effectLst/>
                <a:latin typeface="+mn-lt"/>
                <a:ea typeface="+mn-ea"/>
                <a:cs typeface="+mn-cs"/>
              </a:rPr>
              <a:t>。這樣的做法可以給出一個較為公平的效率比較，因為每個策略的模型都在同樣數量的訓練周期下進行了測試。</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然而，由於序列較長，其生成時間比只有一個類令牌的模型</a:t>
            </a:r>
            <a:r>
              <a:rPr lang="en-US" altLang="zh-TW" sz="1200" b="0" i="0" kern="1200" dirty="0">
                <a:solidFill>
                  <a:schemeClr val="tx1"/>
                </a:solidFill>
                <a:effectLst/>
                <a:latin typeface="+mn-lt"/>
                <a:ea typeface="+mn-ea"/>
                <a:cs typeface="+mn-cs"/>
              </a:rPr>
              <a:t>(adapter tuning</a:t>
            </a:r>
            <a:r>
              <a:rPr lang="zh-TW" altLang="en-US" sz="1200" b="0" i="0" kern="1200" dirty="0">
                <a:solidFill>
                  <a:schemeClr val="tx1"/>
                </a:solidFill>
                <a:effectLst/>
                <a:latin typeface="+mn-lt"/>
                <a:ea typeface="+mn-ea"/>
                <a:cs typeface="+mn-cs"/>
              </a:rPr>
              <a:t>及</a:t>
            </a:r>
            <a:r>
              <a:rPr lang="en-US" altLang="zh-TW" sz="1200" b="0" i="0" kern="1200" dirty="0">
                <a:solidFill>
                  <a:schemeClr val="tx1"/>
                </a:solidFill>
                <a:effectLst/>
                <a:latin typeface="+mn-lt"/>
                <a:ea typeface="+mn-ea"/>
                <a:cs typeface="+mn-cs"/>
              </a:rPr>
              <a:t>fine-tuning)</a:t>
            </a:r>
            <a:r>
              <a:rPr lang="zh-TW" altLang="en-US" sz="1200" b="0" i="0" kern="1200" dirty="0">
                <a:solidFill>
                  <a:schemeClr val="tx1"/>
                </a:solidFill>
                <a:effectLst/>
                <a:latin typeface="+mn-lt"/>
                <a:ea typeface="+mn-ea"/>
                <a:cs typeface="+mn-cs"/>
              </a:rPr>
              <a:t>要長。</a:t>
            </a:r>
            <a:endParaRPr lang="en-US" altLang="zh-TW" sz="1200" b="0" i="0" kern="1200" dirty="0">
              <a:solidFill>
                <a:schemeClr val="tx1"/>
              </a:solidFill>
              <a:effectLst/>
              <a:latin typeface="+mn-lt"/>
              <a:ea typeface="+mn-ea"/>
              <a:cs typeface="+mn-cs"/>
            </a:endParaRPr>
          </a:p>
          <a:p>
            <a:endParaRPr lang="en-US" altLang="zh-TW" sz="1200" b="0" i="0" kern="1200" dirty="0">
              <a:solidFill>
                <a:schemeClr val="tx1"/>
              </a:solidFill>
              <a:effectLst/>
              <a:latin typeface="+mn-lt"/>
              <a:ea typeface="+mn-ea"/>
              <a:cs typeface="+mn-cs"/>
            </a:endParaRPr>
          </a:p>
          <a:p>
            <a:r>
              <a:rPr lang="en-US" altLang="zh-TW" dirty="0"/>
              <a:t>For example, for applications where the </a:t>
            </a:r>
            <a:r>
              <a:rPr lang="en-US" altLang="zh-TW" b="1" dirty="0"/>
              <a:t>small number of parameter is critical,</a:t>
            </a:r>
            <a:r>
              <a:rPr lang="en-US" altLang="zh-TW" dirty="0"/>
              <a:t> </a:t>
            </a:r>
            <a:r>
              <a:rPr lang="en-US" altLang="zh-TW" b="1" dirty="0"/>
              <a:t>prompt tuning should be preferred </a:t>
            </a:r>
            <a:r>
              <a:rPr lang="en-US" altLang="zh-TW" dirty="0"/>
              <a:t>despite slightly worse generation quality. Also, </a:t>
            </a:r>
            <a:r>
              <a:rPr lang="en-US" altLang="zh-TW" b="1" dirty="0"/>
              <a:t>prompt and adapter tuning are preferred when there are many datasets and tasks as transformer parameters are shared across tasks.</a:t>
            </a:r>
            <a:endParaRPr lang="zh-TW" altLang="en-US" b="1"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29</a:t>
            </a:fld>
            <a:endParaRPr lang="zh-TW" altLang="en-US"/>
          </a:p>
        </p:txBody>
      </p:sp>
    </p:spTree>
    <p:extLst>
      <p:ext uri="{BB962C8B-B14F-4D97-AF65-F5344CB8AC3E}">
        <p14:creationId xmlns:p14="http://schemas.microsoft.com/office/powerpoint/2010/main" val="678738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b="0" i="0" kern="1200" dirty="0" err="1">
                <a:solidFill>
                  <a:schemeClr val="tx1"/>
                </a:solidFill>
                <a:effectLst/>
                <a:latin typeface="+mn-lt"/>
                <a:ea typeface="+mn-ea"/>
                <a:cs typeface="+mn-cs"/>
              </a:rPr>
              <a:t>TransferGAN</a:t>
            </a:r>
            <a:r>
              <a:rPr lang="en-US" altLang="zh-TW" sz="1200" b="0" i="0" kern="1200" dirty="0">
                <a:solidFill>
                  <a:schemeClr val="tx1"/>
                </a:solidFill>
                <a:effectLst/>
                <a:latin typeface="+mn-lt"/>
                <a:ea typeface="+mn-ea"/>
                <a:cs typeface="+mn-cs"/>
              </a:rPr>
              <a:t> : </a:t>
            </a:r>
            <a:r>
              <a:rPr lang="zh-TW" altLang="en-US" sz="1200" b="0" i="0" kern="1200" dirty="0">
                <a:solidFill>
                  <a:schemeClr val="tx1"/>
                </a:solidFill>
                <a:effectLst/>
                <a:latin typeface="+mn-lt"/>
                <a:ea typeface="+mn-ea"/>
                <a:cs typeface="+mn-cs"/>
              </a:rPr>
              <a:t>透過對目標資料集的微調，證明利用預訓練的知識可以在數據有限的情況下提高性能。固定某些鑑別器層</a:t>
            </a:r>
            <a:r>
              <a:rPr lang="en-US" altLang="zh-TW" sz="1200" b="0" i="0" kern="1200" dirty="0">
                <a:solidFill>
                  <a:schemeClr val="tx1"/>
                </a:solidFill>
                <a:effectLst/>
                <a:latin typeface="+mn-lt"/>
                <a:ea typeface="+mn-ea"/>
                <a:cs typeface="+mn-cs"/>
              </a:rPr>
              <a:t>[40]</a:t>
            </a:r>
            <a:r>
              <a:rPr lang="zh-TW" altLang="en-US" sz="1200" b="0" i="0" kern="1200" dirty="0">
                <a:solidFill>
                  <a:schemeClr val="tx1"/>
                </a:solidFill>
                <a:effectLst/>
                <a:latin typeface="+mn-lt"/>
                <a:ea typeface="+mn-ea"/>
                <a:cs typeface="+mn-cs"/>
              </a:rPr>
              <a:t>進一步增強並穩定訓練。</a:t>
            </a:r>
            <a:endParaRPr lang="en-US" altLang="zh-TW" sz="1200" b="0" i="0" kern="1200" dirty="0">
              <a:solidFill>
                <a:schemeClr val="tx1"/>
              </a:solidFill>
              <a:effectLst/>
              <a:latin typeface="+mn-lt"/>
              <a:ea typeface="+mn-ea"/>
              <a:cs typeface="+mn-cs"/>
            </a:endParaRPr>
          </a:p>
          <a:p>
            <a:br>
              <a:rPr lang="en-US" altLang="zh-TW" sz="1200" b="0" i="0" kern="1200" dirty="0">
                <a:solidFill>
                  <a:schemeClr val="tx1"/>
                </a:solidFill>
                <a:effectLst/>
                <a:latin typeface="+mn-lt"/>
                <a:ea typeface="+mn-ea"/>
                <a:cs typeface="+mn-cs"/>
              </a:rPr>
            </a:br>
            <a:r>
              <a:rPr lang="en-US" altLang="zh-TW" sz="1200" b="0" i="0" kern="1200" dirty="0" err="1">
                <a:solidFill>
                  <a:schemeClr val="tx1"/>
                </a:solidFill>
                <a:effectLst/>
                <a:latin typeface="+mn-lt"/>
                <a:ea typeface="+mn-ea"/>
                <a:cs typeface="+mn-cs"/>
              </a:rPr>
              <a:t>MineGAN</a:t>
            </a:r>
            <a:r>
              <a:rPr lang="en-US" altLang="zh-TW" sz="1200" b="0" i="0" kern="1200" dirty="0">
                <a:solidFill>
                  <a:schemeClr val="tx1"/>
                </a:solidFill>
                <a:effectLst/>
                <a:latin typeface="+mn-lt"/>
                <a:ea typeface="+mn-ea"/>
                <a:cs typeface="+mn-cs"/>
              </a:rPr>
              <a:t>: </a:t>
            </a:r>
            <a:r>
              <a:rPr lang="zh-TW" altLang="en-US" sz="1200" b="1" i="0" kern="1200" dirty="0">
                <a:solidFill>
                  <a:schemeClr val="tx1"/>
                </a:solidFill>
                <a:effectLst/>
                <a:latin typeface="+mn-lt"/>
                <a:ea typeface="+mn-ea"/>
                <a:cs typeface="+mn-cs"/>
              </a:rPr>
              <a:t>在預訓練的生成器已經學到的知識空間（即嵌入空間）中，找到或「挖掘」出能夠產生特定輸出的隨機噪音。</a:t>
            </a:r>
          </a:p>
          <a:p>
            <a:r>
              <a:rPr lang="zh-TW" altLang="en-US" sz="1200" b="0" i="0" kern="1200" dirty="0">
                <a:solidFill>
                  <a:schemeClr val="tx1"/>
                </a:solidFill>
                <a:effectLst/>
                <a:latin typeface="+mn-lt"/>
                <a:ea typeface="+mn-ea"/>
                <a:cs typeface="+mn-cs"/>
              </a:rPr>
              <a:t>簡單來說，假設你有一個預訓練的生成器，它能夠根據輸入的噪音生成圖片。通常，這個噪音是隨機選擇的。但是，如果我們想生成某種特定類型的圖片，僅僅靠隨機選擇噪音可能不太可行。</a:t>
            </a:r>
          </a:p>
          <a:p>
            <a:r>
              <a:rPr lang="zh-TW" altLang="en-US" sz="1200" b="0" i="0" kern="1200" dirty="0">
                <a:solidFill>
                  <a:schemeClr val="tx1"/>
                </a:solidFill>
                <a:effectLst/>
                <a:latin typeface="+mn-lt"/>
                <a:ea typeface="+mn-ea"/>
                <a:cs typeface="+mn-cs"/>
              </a:rPr>
              <a:t>這時，「礦工」就登場了。它的工作是在嵌入空間中找到那些可以生成我們想要的圖片的特定噪音。通常，這是通過一種迭代的優化過程來完成的，它會調整噪音，直到生成器生成出所需的輸出。</a:t>
            </a:r>
          </a:p>
          <a:p>
            <a:endParaRPr lang="en-US" altLang="zh-TW" dirty="0"/>
          </a:p>
          <a:p>
            <a:r>
              <a:rPr lang="en-US" altLang="zh-TW" sz="1200" dirty="0" err="1"/>
              <a:t>cGANTransfer</a:t>
            </a:r>
            <a:r>
              <a:rPr lang="en-US" altLang="zh-TW" sz="1200" dirty="0"/>
              <a:t>: </a:t>
            </a:r>
            <a:r>
              <a:rPr lang="zh-TW" altLang="en-US" sz="1200" b="0" i="0" kern="1200" dirty="0">
                <a:solidFill>
                  <a:schemeClr val="tx1"/>
                </a:solidFill>
                <a:effectLst/>
                <a:latin typeface="+mn-lt"/>
                <a:ea typeface="+mn-ea"/>
                <a:cs typeface="+mn-cs"/>
              </a:rPr>
              <a:t>明確地將原始數據集（</a:t>
            </a:r>
            <a:r>
              <a:rPr lang="en-US" altLang="zh-TW" sz="1200" b="0" i="0" kern="1200" dirty="0">
                <a:solidFill>
                  <a:schemeClr val="tx1"/>
                </a:solidFill>
                <a:effectLst/>
                <a:latin typeface="+mn-lt"/>
                <a:ea typeface="+mn-ea"/>
                <a:cs typeface="+mn-cs"/>
              </a:rPr>
              <a:t>source dataset</a:t>
            </a:r>
            <a:r>
              <a:rPr lang="zh-TW" altLang="en-US" sz="1200" b="0" i="0" kern="1200" dirty="0">
                <a:solidFill>
                  <a:schemeClr val="tx1"/>
                </a:solidFill>
                <a:effectLst/>
                <a:latin typeface="+mn-lt"/>
                <a:ea typeface="+mn-ea"/>
                <a:cs typeface="+mn-cs"/>
              </a:rPr>
              <a:t>）上的分類知識轉移到新的類別上，</a:t>
            </a:r>
            <a:r>
              <a:rPr lang="en-US" altLang="zh-TW" dirty="0" err="1"/>
              <a:t>cGANTransfer</a:t>
            </a:r>
            <a:r>
              <a:rPr lang="zh-TW" altLang="en-US" sz="1200" b="0" i="0" kern="1200" dirty="0">
                <a:solidFill>
                  <a:schemeClr val="tx1"/>
                </a:solidFill>
                <a:effectLst/>
                <a:latin typeface="+mn-lt"/>
                <a:ea typeface="+mn-ea"/>
                <a:cs typeface="+mn-cs"/>
              </a:rPr>
              <a:t>可能在原始的數據集上有多個類別（例如狗、貓、馬</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），並且它已經學會了如何基於這些類別生成圖像。現在，如果我們有一個新的任務，例如生成新的動物類型，如獅子或老虎，而不是從零開始訓練，</a:t>
            </a:r>
            <a:r>
              <a:rPr lang="en-US" altLang="zh-TW" dirty="0" err="1"/>
              <a:t>cGANTransfer</a:t>
            </a:r>
            <a:r>
              <a:rPr lang="zh-TW" altLang="en-US" sz="1200" b="0" i="0" kern="1200" dirty="0">
                <a:solidFill>
                  <a:schemeClr val="tx1"/>
                </a:solidFill>
                <a:effectLst/>
                <a:latin typeface="+mn-lt"/>
                <a:ea typeface="+mn-ea"/>
                <a:cs typeface="+mn-cs"/>
              </a:rPr>
              <a:t>將嘗試利用之前學到的知識（如狗、貓、馬的特徵）來幫助它更好地生成這些新動物的圖像。</a:t>
            </a:r>
            <a:r>
              <a:rPr lang="zh-TW" altLang="en-US" sz="1200" b="1" i="0" kern="1200" dirty="0">
                <a:solidFill>
                  <a:schemeClr val="tx1"/>
                </a:solidFill>
                <a:effectLst/>
                <a:latin typeface="+mn-lt"/>
                <a:ea typeface="+mn-ea"/>
                <a:cs typeface="+mn-cs"/>
              </a:rPr>
              <a:t>簡單來說</a:t>
            </a:r>
            <a:r>
              <a:rPr lang="en-US" altLang="zh-TW" sz="1200" b="1" i="0" kern="1200" dirty="0">
                <a:solidFill>
                  <a:schemeClr val="tx1"/>
                </a:solidFill>
                <a:effectLst/>
                <a:latin typeface="+mn-lt"/>
                <a:ea typeface="+mn-ea"/>
                <a:cs typeface="+mn-cs"/>
              </a:rPr>
              <a:t>: </a:t>
            </a:r>
            <a:r>
              <a:rPr lang="zh-TW" altLang="en-US" sz="1200" b="1" i="0" kern="1200" dirty="0">
                <a:solidFill>
                  <a:schemeClr val="tx1"/>
                </a:solidFill>
                <a:effectLst/>
                <a:latin typeface="+mn-lt"/>
                <a:ea typeface="+mn-ea"/>
                <a:cs typeface="+mn-cs"/>
              </a:rPr>
              <a:t>我之前學會了如何生成狗、貓和馬的圖像，現在我要利用這些知識來幫助我生成獅子或老虎的圖像。</a:t>
            </a:r>
            <a:endParaRPr lang="zh-TW" altLang="en-US" b="1"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31</a:t>
            </a:fld>
            <a:endParaRPr lang="zh-TW" altLang="en-US"/>
          </a:p>
        </p:txBody>
      </p:sp>
    </p:spTree>
    <p:extLst>
      <p:ext uri="{BB962C8B-B14F-4D97-AF65-F5344CB8AC3E}">
        <p14:creationId xmlns:p14="http://schemas.microsoft.com/office/powerpoint/2010/main" val="3515033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其次，我們提出了一種「標題提示符」，它能夠對已學習的提示進行操作（例如，組合和插值）以增強生成圖片的多樣性。</a:t>
            </a:r>
          </a:p>
          <a:p>
            <a:r>
              <a:rPr lang="zh-TW" altLang="en-US" sz="1200" b="0" i="0" kern="1200" dirty="0">
                <a:solidFill>
                  <a:schemeClr val="tx1"/>
                </a:solidFill>
                <a:effectLst/>
                <a:latin typeface="+mn-lt"/>
                <a:ea typeface="+mn-ea"/>
                <a:cs typeface="+mn-cs"/>
              </a:rPr>
              <a:t>這裡的「標題提示符」可能是一種特殊技術或方法，而「組合和插值」意味著他們可以結合不同的提示或在它們之間進行平滑過渡，從而創建更多不同類型的圖片。</a:t>
            </a:r>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5</a:t>
            </a:fld>
            <a:endParaRPr lang="zh-TW" altLang="en-US"/>
          </a:p>
        </p:txBody>
      </p:sp>
    </p:spTree>
    <p:extLst>
      <p:ext uri="{BB962C8B-B14F-4D97-AF65-F5344CB8AC3E}">
        <p14:creationId xmlns:p14="http://schemas.microsoft.com/office/powerpoint/2010/main" val="1673596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這基本上意味著該</a:t>
            </a:r>
            <a:r>
              <a:rPr lang="en-US" altLang="zh-TW" sz="1200" b="0" i="0" kern="1200" dirty="0">
                <a:solidFill>
                  <a:schemeClr val="tx1"/>
                </a:solidFill>
                <a:effectLst/>
                <a:latin typeface="+mn-lt"/>
                <a:ea typeface="+mn-ea"/>
                <a:cs typeface="+mn-cs"/>
              </a:rPr>
              <a:t>framework</a:t>
            </a:r>
            <a:r>
              <a:rPr lang="zh-TW" altLang="en-US" sz="1200" b="0" i="0" kern="1200" dirty="0">
                <a:solidFill>
                  <a:schemeClr val="tx1"/>
                </a:solidFill>
                <a:effectLst/>
                <a:latin typeface="+mn-lt"/>
                <a:ea typeface="+mn-ea"/>
                <a:cs typeface="+mn-cs"/>
              </a:rPr>
              <a:t>使用</a:t>
            </a:r>
            <a:r>
              <a:rPr lang="en-US" altLang="zh-TW" sz="1200" b="0" i="0" kern="1200" dirty="0">
                <a:solidFill>
                  <a:schemeClr val="tx1"/>
                </a:solidFill>
                <a:effectLst/>
                <a:latin typeface="+mn-lt"/>
                <a:ea typeface="+mn-ea"/>
                <a:cs typeface="+mn-cs"/>
              </a:rPr>
              <a:t>transfer learning</a:t>
            </a:r>
            <a:r>
              <a:rPr lang="zh-TW" altLang="en-US" sz="1200" b="0" i="0" kern="1200" dirty="0">
                <a:solidFill>
                  <a:schemeClr val="tx1"/>
                </a:solidFill>
                <a:effectLst/>
                <a:latin typeface="+mn-lt"/>
                <a:ea typeface="+mn-ea"/>
                <a:cs typeface="+mn-cs"/>
              </a:rPr>
              <a:t>技術，在</a:t>
            </a:r>
            <a:r>
              <a:rPr lang="en-US" altLang="zh-TW" sz="1200" b="0" i="0" kern="1200" dirty="0">
                <a:solidFill>
                  <a:schemeClr val="tx1"/>
                </a:solidFill>
                <a:effectLst/>
                <a:latin typeface="+mn-lt"/>
                <a:ea typeface="+mn-ea"/>
                <a:cs typeface="+mn-cs"/>
              </a:rPr>
              <a:t>visual transformers</a:t>
            </a:r>
            <a:r>
              <a:rPr lang="zh-TW" altLang="en-US" sz="1200" b="0" i="0" kern="1200" dirty="0">
                <a:solidFill>
                  <a:schemeClr val="tx1"/>
                </a:solidFill>
                <a:effectLst/>
                <a:latin typeface="+mn-lt"/>
                <a:ea typeface="+mn-ea"/>
                <a:cs typeface="+mn-cs"/>
              </a:rPr>
              <a:t>模型上實現生成新的圖片。</a:t>
            </a:r>
            <a:endParaRPr lang="en-US" altLang="zh-TW" sz="1200" b="0" i="0" kern="1200" dirty="0">
              <a:solidFill>
                <a:schemeClr val="tx1"/>
              </a:solidFill>
              <a:effectLst/>
              <a:latin typeface="+mn-lt"/>
              <a:ea typeface="+mn-ea"/>
              <a:cs typeface="+mn-cs"/>
            </a:endParaRPr>
          </a:p>
          <a:p>
            <a:r>
              <a:rPr lang="en-US" altLang="zh-TW" sz="1200" b="0" i="0" kern="1200" dirty="0">
                <a:solidFill>
                  <a:schemeClr val="tx1"/>
                </a:solidFill>
                <a:effectLst/>
                <a:latin typeface="+mn-lt"/>
                <a:ea typeface="+mn-ea"/>
                <a:cs typeface="+mn-cs"/>
              </a:rPr>
              <a:t>prompt engineering method</a:t>
            </a:r>
            <a:r>
              <a:rPr lang="zh-TW" altLang="en-US" sz="1200" b="0" i="0" kern="1200" dirty="0">
                <a:solidFill>
                  <a:schemeClr val="tx1"/>
                </a:solidFill>
                <a:effectLst/>
                <a:latin typeface="+mn-lt"/>
                <a:ea typeface="+mn-ea"/>
                <a:cs typeface="+mn-cs"/>
              </a:rPr>
              <a:t>提示設計方法</a:t>
            </a:r>
            <a:endParaRPr lang="en-US" altLang="zh-TW" sz="1200" b="0" i="0" kern="1200" dirty="0">
              <a:solidFill>
                <a:schemeClr val="tx1"/>
              </a:solidFill>
              <a:effectLst/>
              <a:latin typeface="+mn-lt"/>
              <a:ea typeface="+mn-ea"/>
              <a:cs typeface="+mn-cs"/>
            </a:endParaRPr>
          </a:p>
          <a:p>
            <a:r>
              <a:rPr lang="zh-TW" altLang="en-US" dirty="0"/>
              <a:t>在各種視覺領域和場景（例如，少數鏡頭）上驗證我們的方法進行大量的實證研究</a:t>
            </a:r>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6</a:t>
            </a:fld>
            <a:endParaRPr lang="zh-TW" altLang="en-US"/>
          </a:p>
        </p:txBody>
      </p:sp>
    </p:spTree>
    <p:extLst>
      <p:ext uri="{BB962C8B-B14F-4D97-AF65-F5344CB8AC3E}">
        <p14:creationId xmlns:p14="http://schemas.microsoft.com/office/powerpoint/2010/main" val="3032275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0" i="0" kern="1200" dirty="0">
                <a:solidFill>
                  <a:schemeClr val="tx1"/>
                </a:solidFill>
                <a:effectLst/>
                <a:latin typeface="+mn-lt"/>
                <a:ea typeface="+mn-ea"/>
                <a:cs typeface="+mn-cs"/>
              </a:rPr>
              <a:t>想像你手上有一張圖片。首先，不論是哪種模型，它們在第一階段的操作都是一樣的：這張圖片會被分割成很多小方塊。</a:t>
            </a:r>
          </a:p>
          <a:p>
            <a:r>
              <a:rPr lang="zh-TW" altLang="en-US" sz="1200" b="0" i="0" kern="1200" dirty="0">
                <a:solidFill>
                  <a:schemeClr val="tx1"/>
                </a:solidFill>
                <a:effectLst/>
                <a:latin typeface="+mn-lt"/>
                <a:ea typeface="+mn-ea"/>
                <a:cs typeface="+mn-cs"/>
              </a:rPr>
              <a:t>然後，有一個名為</a:t>
            </a:r>
            <a:r>
              <a:rPr lang="en-US" altLang="zh-TW" sz="1200" b="0" i="0" kern="1200" dirty="0">
                <a:solidFill>
                  <a:schemeClr val="tx1"/>
                </a:solidFill>
                <a:effectLst/>
                <a:latin typeface="+mn-lt"/>
                <a:ea typeface="+mn-ea"/>
                <a:cs typeface="+mn-cs"/>
              </a:rPr>
              <a:t>VQ</a:t>
            </a:r>
            <a:r>
              <a:rPr lang="zh-TW" altLang="en-US" sz="1200" b="0" i="0" kern="1200" dirty="0">
                <a:solidFill>
                  <a:schemeClr val="tx1"/>
                </a:solidFill>
                <a:effectLst/>
                <a:latin typeface="+mn-lt"/>
                <a:ea typeface="+mn-ea"/>
                <a:cs typeface="+mn-cs"/>
              </a:rPr>
              <a:t>（</a:t>
            </a:r>
            <a:r>
              <a:rPr lang="en-US" altLang="zh-TW" sz="1200" b="0" i="0" kern="1200" dirty="0">
                <a:solidFill>
                  <a:schemeClr val="tx1"/>
                </a:solidFill>
                <a:effectLst/>
                <a:latin typeface="+mn-lt"/>
                <a:ea typeface="+mn-ea"/>
                <a:cs typeface="+mn-cs"/>
              </a:rPr>
              <a:t>Vector-Quantized</a:t>
            </a:r>
            <a:r>
              <a:rPr lang="zh-TW" altLang="en-US" sz="1200" b="0" i="0" kern="1200" dirty="0">
                <a:solidFill>
                  <a:schemeClr val="tx1"/>
                </a:solidFill>
                <a:effectLst/>
                <a:latin typeface="+mn-lt"/>
                <a:ea typeface="+mn-ea"/>
                <a:cs typeface="+mn-cs"/>
              </a:rPr>
              <a:t>）的特殊工具，它的功能是把這些小方塊變成特定的符號或者叫代碼。這就像是將一個事物翻譯成另一種語言。</a:t>
            </a:r>
          </a:p>
          <a:p>
            <a:r>
              <a:rPr lang="zh-TW" altLang="en-US" sz="1200" b="0" i="0" kern="1200" dirty="0">
                <a:solidFill>
                  <a:schemeClr val="tx1"/>
                </a:solidFill>
                <a:effectLst/>
                <a:latin typeface="+mn-lt"/>
                <a:ea typeface="+mn-ea"/>
                <a:cs typeface="+mn-cs"/>
              </a:rPr>
              <a:t>接下來，這張</a:t>
            </a:r>
            <a:r>
              <a:rPr lang="en-US" altLang="zh-TW" sz="1200" b="0" i="0" kern="1200" dirty="0">
                <a:solidFill>
                  <a:schemeClr val="tx1"/>
                </a:solidFill>
                <a:effectLst/>
                <a:latin typeface="+mn-lt"/>
                <a:ea typeface="+mn-ea"/>
                <a:cs typeface="+mn-cs"/>
              </a:rPr>
              <a:t>2D</a:t>
            </a:r>
            <a:r>
              <a:rPr lang="zh-TW" altLang="en-US" sz="1200" b="0" i="0" kern="1200" dirty="0">
                <a:solidFill>
                  <a:schemeClr val="tx1"/>
                </a:solidFill>
                <a:effectLst/>
                <a:latin typeface="+mn-lt"/>
                <a:ea typeface="+mn-ea"/>
                <a:cs typeface="+mn-cs"/>
              </a:rPr>
              <a:t>的圖片（就像我們通常看到的平面圖片）會被重新整理成</a:t>
            </a:r>
            <a:r>
              <a:rPr lang="en-US" altLang="zh-TW" sz="1200" b="0" i="0" kern="1200" dirty="0">
                <a:solidFill>
                  <a:schemeClr val="tx1"/>
                </a:solidFill>
                <a:effectLst/>
                <a:latin typeface="+mn-lt"/>
                <a:ea typeface="+mn-ea"/>
                <a:cs typeface="+mn-cs"/>
              </a:rPr>
              <a:t>1D</a:t>
            </a:r>
            <a:r>
              <a:rPr lang="zh-TW" altLang="en-US" sz="1200" b="0" i="0" kern="1200" dirty="0">
                <a:solidFill>
                  <a:schemeClr val="tx1"/>
                </a:solidFill>
                <a:effectLst/>
                <a:latin typeface="+mn-lt"/>
                <a:ea typeface="+mn-ea"/>
                <a:cs typeface="+mn-cs"/>
              </a:rPr>
              <a:t>的序列，也就是一長串的線。而在這長串的開頭，他們會加上一個特殊的符號，表示這張圖片的種類或分類。</a:t>
            </a:r>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7</a:t>
            </a:fld>
            <a:endParaRPr lang="zh-TW" altLang="en-US"/>
          </a:p>
        </p:txBody>
      </p:sp>
    </p:spTree>
    <p:extLst>
      <p:ext uri="{BB962C8B-B14F-4D97-AF65-F5344CB8AC3E}">
        <p14:creationId xmlns:p14="http://schemas.microsoft.com/office/powerpoint/2010/main" val="585139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b="1" i="0" kern="1200" dirty="0">
                <a:solidFill>
                  <a:schemeClr val="tx1"/>
                </a:solidFill>
                <a:effectLst/>
                <a:latin typeface="+mn-lt"/>
                <a:ea typeface="+mn-ea"/>
                <a:cs typeface="+mn-cs"/>
              </a:rPr>
              <a:t>模型調整</a:t>
            </a:r>
            <a:r>
              <a:rPr lang="zh-TW" altLang="en-US" sz="1200" b="0" i="0" kern="1200" dirty="0">
                <a:solidFill>
                  <a:schemeClr val="tx1"/>
                </a:solidFill>
                <a:effectLst/>
                <a:latin typeface="+mn-lt"/>
                <a:ea typeface="+mn-ea"/>
                <a:cs typeface="+mn-cs"/>
              </a:rPr>
              <a:t>：每次有新的任務，你都得製作手機的一個完整複製，並且為該特定任務進行特殊的設定。當你要使用這個手機完成任務時，你只能一次完成一個任務。</a:t>
            </a:r>
            <a:endParaRPr lang="en-US" altLang="zh-TW" sz="1200" b="0" i="0" kern="1200" dirty="0">
              <a:solidFill>
                <a:schemeClr val="tx1"/>
              </a:solidFill>
              <a:effectLst/>
              <a:latin typeface="+mn-lt"/>
              <a:ea typeface="+mn-ea"/>
              <a:cs typeface="+mn-cs"/>
            </a:endParaRPr>
          </a:p>
          <a:p>
            <a:r>
              <a:rPr lang="en-US" altLang="zh-TW" sz="1200" b="0" i="0" kern="1200" dirty="0">
                <a:solidFill>
                  <a:schemeClr val="tx1"/>
                </a:solidFill>
                <a:effectLst/>
                <a:latin typeface="+mn-lt"/>
                <a:ea typeface="+mn-ea"/>
                <a:cs typeface="+mn-cs"/>
              </a:rPr>
              <a:t>Prompt tuning only requires storing a small task-specific prompt for each task, and enables mixed-task inference using the original pretrained model.</a:t>
            </a:r>
            <a:r>
              <a:rPr lang="zh-TW" altLang="en-US" sz="1200" b="0" i="0" kern="1200" dirty="0">
                <a:solidFill>
                  <a:schemeClr val="tx1"/>
                </a:solidFill>
                <a:effectLst/>
                <a:latin typeface="+mn-lt"/>
                <a:ea typeface="+mn-ea"/>
                <a:cs typeface="+mn-cs"/>
              </a:rPr>
              <a:t>你只需要為每個任務存儲一個小提示，然後使用原始的手機來完成各種不同的任務。</a:t>
            </a:r>
            <a:endParaRPr lang="en-US" altLang="zh-TW" sz="1200" b="0"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提示調整</a:t>
            </a:r>
            <a:r>
              <a:rPr lang="zh-TW" altLang="en-US" sz="1200" b="0" i="0" kern="1200" dirty="0">
                <a:solidFill>
                  <a:schemeClr val="tx1"/>
                </a:solidFill>
                <a:effectLst/>
                <a:latin typeface="+mn-lt"/>
                <a:ea typeface="+mn-ea"/>
                <a:cs typeface="+mn-cs"/>
              </a:rPr>
              <a:t>：這裡，提示是可以調整的，而且它們是根據學習過程中的資料來自動更新的。這是透過一個方法叫做</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梯度下降</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來完成的，它幫助機器根據下游任務調整自己的提示。</a:t>
            </a:r>
            <a:endParaRPr lang="en-US" altLang="zh-TW" sz="1200" b="0" i="0" kern="1200" dirty="0">
              <a:solidFill>
                <a:schemeClr val="tx1"/>
              </a:solidFill>
              <a:effectLst/>
              <a:latin typeface="+mn-lt"/>
              <a:ea typeface="+mn-ea"/>
              <a:cs typeface="+mn-cs"/>
            </a:endParaRPr>
          </a:p>
          <a:p>
            <a:r>
              <a:rPr lang="en-US" altLang="zh-TW" sz="1400" b="1" i="0" kern="1200" dirty="0">
                <a:solidFill>
                  <a:srgbClr val="FF0000"/>
                </a:solidFill>
                <a:effectLst/>
                <a:latin typeface="+mn-lt"/>
                <a:ea typeface="+mn-ea"/>
                <a:cs typeface="+mn-cs"/>
              </a:rPr>
              <a:t>prompt</a:t>
            </a:r>
            <a:r>
              <a:rPr lang="zh-TW" altLang="en-US" sz="1400" b="1" i="0" kern="1200" dirty="0">
                <a:solidFill>
                  <a:srgbClr val="FF0000"/>
                </a:solidFill>
                <a:effectLst/>
                <a:latin typeface="+mn-lt"/>
                <a:ea typeface="+mn-ea"/>
                <a:cs typeface="+mn-cs"/>
              </a:rPr>
              <a:t>是一個由額外的</a:t>
            </a:r>
            <a:r>
              <a:rPr lang="en-US" altLang="zh-TW" sz="1400" b="1" i="0" kern="1200" dirty="0">
                <a:solidFill>
                  <a:srgbClr val="FF0000"/>
                </a:solidFill>
                <a:effectLst/>
                <a:latin typeface="+mn-lt"/>
                <a:ea typeface="+mn-ea"/>
                <a:cs typeface="+mn-cs"/>
              </a:rPr>
              <a:t>token</a:t>
            </a:r>
            <a:r>
              <a:rPr lang="zh-TW" altLang="en-US" sz="1400" b="1" i="0" kern="1200" dirty="0">
                <a:solidFill>
                  <a:srgbClr val="FF0000"/>
                </a:solidFill>
                <a:effectLst/>
                <a:latin typeface="+mn-lt"/>
                <a:ea typeface="+mn-ea"/>
                <a:cs typeface="+mn-cs"/>
              </a:rPr>
              <a:t>組成的序列，這些</a:t>
            </a:r>
            <a:r>
              <a:rPr lang="en-US" altLang="zh-TW" sz="1400" b="1" i="0" kern="1200" dirty="0">
                <a:solidFill>
                  <a:srgbClr val="FF0000"/>
                </a:solidFill>
                <a:effectLst/>
                <a:latin typeface="+mn-lt"/>
                <a:ea typeface="+mn-ea"/>
                <a:cs typeface="+mn-cs"/>
              </a:rPr>
              <a:t>token</a:t>
            </a:r>
            <a:r>
              <a:rPr lang="zh-TW" altLang="en-US" sz="1400" b="1" i="0" kern="1200" dirty="0">
                <a:solidFill>
                  <a:srgbClr val="FF0000"/>
                </a:solidFill>
                <a:effectLst/>
                <a:latin typeface="+mn-lt"/>
                <a:ea typeface="+mn-ea"/>
                <a:cs typeface="+mn-cs"/>
              </a:rPr>
              <a:t>會被添加到原始的</a:t>
            </a:r>
            <a:r>
              <a:rPr lang="en-US" altLang="zh-TW" sz="1400" b="1" i="0" kern="1200" dirty="0">
                <a:solidFill>
                  <a:srgbClr val="FF0000"/>
                </a:solidFill>
                <a:effectLst/>
                <a:latin typeface="+mn-lt"/>
                <a:ea typeface="+mn-ea"/>
                <a:cs typeface="+mn-cs"/>
              </a:rPr>
              <a:t>token</a:t>
            </a:r>
            <a:r>
              <a:rPr lang="zh-TW" altLang="en-US" sz="1400" b="1" i="0" kern="1200" dirty="0">
                <a:solidFill>
                  <a:srgbClr val="FF0000"/>
                </a:solidFill>
                <a:effectLst/>
                <a:latin typeface="+mn-lt"/>
                <a:ea typeface="+mn-ea"/>
                <a:cs typeface="+mn-cs"/>
              </a:rPr>
              <a:t>序列的前面，用於指導預訓練的轉換器模型生成特定類型的圖像。</a:t>
            </a:r>
            <a:endParaRPr lang="en-US" altLang="zh-TW" sz="1400" b="1" i="0" kern="1200" dirty="0">
              <a:solidFill>
                <a:srgbClr val="FF0000"/>
              </a:solidFill>
              <a:effectLst/>
              <a:latin typeface="+mn-lt"/>
              <a:ea typeface="+mn-ea"/>
              <a:cs typeface="+mn-cs"/>
            </a:endParaRPr>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9</a:t>
            </a:fld>
            <a:endParaRPr lang="zh-TW" altLang="en-US"/>
          </a:p>
        </p:txBody>
      </p:sp>
    </p:spTree>
    <p:extLst>
      <p:ext uri="{BB962C8B-B14F-4D97-AF65-F5344CB8AC3E}">
        <p14:creationId xmlns:p14="http://schemas.microsoft.com/office/powerpoint/2010/main" val="2302454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br>
              <a:rPr lang="zh-TW" altLang="en-US" sz="1200" b="0" i="0" kern="1200" dirty="0">
                <a:solidFill>
                  <a:schemeClr val="tx1"/>
                </a:solidFill>
                <a:effectLst/>
                <a:latin typeface="+mn-lt"/>
                <a:ea typeface="+mn-ea"/>
                <a:cs typeface="+mn-cs"/>
              </a:rPr>
            </a:br>
            <a:r>
              <a:rPr lang="en-US" altLang="zh-TW" sz="1200" b="0" i="1" kern="1200" dirty="0">
                <a:solidFill>
                  <a:schemeClr val="tx1"/>
                </a:solidFill>
                <a:effectLst/>
                <a:latin typeface="+mn-lt"/>
                <a:ea typeface="+mn-ea"/>
                <a:cs typeface="+mn-cs"/>
              </a:rPr>
              <a:t>Z</a:t>
            </a:r>
            <a:r>
              <a:rPr lang="zh-TW" altLang="en-US" sz="1200" b="0" i="0" kern="1200" dirty="0">
                <a:solidFill>
                  <a:schemeClr val="tx1"/>
                </a:solidFill>
                <a:effectLst/>
                <a:latin typeface="+mn-lt"/>
                <a:ea typeface="+mn-ea"/>
                <a:cs typeface="+mn-cs"/>
              </a:rPr>
              <a:t> 是指的一系列的視覺代碼（或稱為</a:t>
            </a:r>
            <a:r>
              <a:rPr lang="en-US" altLang="zh-TW" sz="1200" b="0" i="0" kern="1200" dirty="0">
                <a:solidFill>
                  <a:schemeClr val="tx1"/>
                </a:solidFill>
                <a:effectLst/>
                <a:latin typeface="+mn-lt"/>
                <a:ea typeface="+mn-ea"/>
                <a:cs typeface="+mn-cs"/>
              </a:rPr>
              <a:t>"tokens"</a:t>
            </a:r>
            <a:r>
              <a:rPr lang="zh-TW" altLang="en-US" sz="1200" b="0" i="0" kern="1200" dirty="0">
                <a:solidFill>
                  <a:schemeClr val="tx1"/>
                </a:solidFill>
                <a:effectLst/>
                <a:latin typeface="+mn-lt"/>
                <a:ea typeface="+mn-ea"/>
                <a:cs typeface="+mn-cs"/>
              </a:rPr>
              <a:t>）。這些代碼是由一個</a:t>
            </a:r>
            <a:r>
              <a:rPr lang="en-US" altLang="zh-TW" sz="1200" b="0" i="0" kern="1200" dirty="0">
                <a:solidFill>
                  <a:schemeClr val="tx1"/>
                </a:solidFill>
                <a:effectLst/>
                <a:latin typeface="+mn-lt"/>
                <a:ea typeface="+mn-ea"/>
                <a:cs typeface="+mn-cs"/>
              </a:rPr>
              <a:t>Vector-Quantized (VQ) encoder</a:t>
            </a:r>
            <a:r>
              <a:rPr lang="zh-TW" altLang="en-US" sz="1200" b="0" i="0" kern="1200" dirty="0">
                <a:solidFill>
                  <a:schemeClr val="tx1"/>
                </a:solidFill>
                <a:effectLst/>
                <a:latin typeface="+mn-lt"/>
                <a:ea typeface="+mn-ea"/>
                <a:cs typeface="+mn-cs"/>
              </a:rPr>
              <a:t>產生的，它將原始圖像轉換為這些代碼。這個編碼過程會將圖像分解成一些小塊或</a:t>
            </a:r>
            <a:r>
              <a:rPr lang="en-US" altLang="zh-TW" sz="1200" b="0" i="0" kern="1200" dirty="0">
                <a:solidFill>
                  <a:schemeClr val="tx1"/>
                </a:solidFill>
                <a:effectLst/>
                <a:latin typeface="+mn-lt"/>
                <a:ea typeface="+mn-ea"/>
                <a:cs typeface="+mn-cs"/>
              </a:rPr>
              <a:t>"patches"</a:t>
            </a:r>
            <a:r>
              <a:rPr lang="zh-TW" altLang="en-US" sz="1200" b="0" i="0" kern="1200" dirty="0">
                <a:solidFill>
                  <a:schemeClr val="tx1"/>
                </a:solidFill>
                <a:effectLst/>
                <a:latin typeface="+mn-lt"/>
                <a:ea typeface="+mn-ea"/>
                <a:cs typeface="+mn-cs"/>
              </a:rPr>
              <a:t>，然後將這些小塊用一組有限的代碼（或</a:t>
            </a:r>
            <a:r>
              <a:rPr lang="en-US" altLang="zh-TW" sz="1200" b="0" i="0" kern="1200" dirty="0">
                <a:solidFill>
                  <a:schemeClr val="tx1"/>
                </a:solidFill>
                <a:effectLst/>
                <a:latin typeface="+mn-lt"/>
                <a:ea typeface="+mn-ea"/>
                <a:cs typeface="+mn-cs"/>
              </a:rPr>
              <a:t>"tokens"</a:t>
            </a:r>
            <a:r>
              <a:rPr lang="zh-TW" altLang="en-US" sz="1200" b="0" i="0" kern="1200" dirty="0">
                <a:solidFill>
                  <a:schemeClr val="tx1"/>
                </a:solidFill>
                <a:effectLst/>
                <a:latin typeface="+mn-lt"/>
                <a:ea typeface="+mn-ea"/>
                <a:cs typeface="+mn-cs"/>
              </a:rPr>
              <a:t>）來表示，這就是所謂的</a:t>
            </a:r>
            <a:r>
              <a:rPr lang="en-US" altLang="zh-TW" sz="1200" b="0" i="0" kern="1200" dirty="0">
                <a:solidFill>
                  <a:schemeClr val="tx1"/>
                </a:solidFill>
                <a:effectLst/>
                <a:latin typeface="+mn-lt"/>
                <a:ea typeface="+mn-ea"/>
                <a:cs typeface="+mn-cs"/>
              </a:rPr>
              <a:t>"quantization"</a:t>
            </a:r>
            <a:r>
              <a:rPr lang="zh-TW" altLang="en-US" sz="1200" b="0"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每個代碼對應於原始圖像的某個特定部分或特徵。</a:t>
            </a:r>
          </a:p>
          <a:p>
            <a:r>
              <a:rPr lang="zh-TW" altLang="en-US" sz="1200" b="0" i="0" kern="1200" dirty="0">
                <a:solidFill>
                  <a:schemeClr val="tx1"/>
                </a:solidFill>
                <a:effectLst/>
                <a:latin typeface="+mn-lt"/>
                <a:ea typeface="+mn-ea"/>
                <a:cs typeface="+mn-cs"/>
              </a:rPr>
              <a:t>簡單地說，想像你有一張圖片，然後你用一些特定的標籤或代碼來表示該圖片的各個部分。這些代碼組成了一個序列，稱為</a:t>
            </a:r>
            <a:r>
              <a:rPr lang="en-US" altLang="zh-TW" sz="1200" b="0" i="1" kern="1200" dirty="0">
                <a:solidFill>
                  <a:schemeClr val="tx1"/>
                </a:solidFill>
                <a:effectLst/>
                <a:latin typeface="+mn-lt"/>
                <a:ea typeface="+mn-ea"/>
                <a:cs typeface="+mn-cs"/>
              </a:rPr>
              <a:t>Z</a:t>
            </a:r>
            <a:r>
              <a:rPr lang="zh-TW" altLang="en-US" sz="1200" b="0" i="0" kern="1200" dirty="0">
                <a:solidFill>
                  <a:schemeClr val="tx1"/>
                </a:solidFill>
                <a:effectLst/>
                <a:latin typeface="+mn-lt"/>
                <a:ea typeface="+mn-ea"/>
                <a:cs typeface="+mn-cs"/>
              </a:rPr>
              <a:t>，它代表原始圖片的編碼形式。</a:t>
            </a:r>
            <a:endParaRPr lang="en-US" altLang="zh-TW" sz="1200" b="1" i="1" kern="1200" dirty="0">
              <a:solidFill>
                <a:schemeClr val="tx1"/>
              </a:solidFill>
              <a:effectLst/>
              <a:latin typeface="+mn-lt"/>
              <a:ea typeface="+mn-ea"/>
              <a:cs typeface="+mn-cs"/>
            </a:endParaRPr>
          </a:p>
          <a:p>
            <a:r>
              <a:rPr lang="en-US" altLang="zh-TW" sz="1200" b="1" i="1" kern="1200" dirty="0">
                <a:solidFill>
                  <a:schemeClr val="tx1"/>
                </a:solidFill>
                <a:effectLst/>
                <a:latin typeface="+mn-lt"/>
                <a:ea typeface="+mn-ea"/>
                <a:cs typeface="+mn-cs"/>
              </a:rPr>
              <a:t>φ</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念做</a:t>
            </a:r>
            <a:r>
              <a:rPr lang="en-US" altLang="zh-TW" sz="1200" b="1" i="0" kern="1200" dirty="0" err="1">
                <a:solidFill>
                  <a:schemeClr val="tx1"/>
                </a:solidFill>
                <a:effectLst/>
                <a:latin typeface="+mn-lt"/>
                <a:ea typeface="+mn-ea"/>
                <a:cs typeface="+mn-cs"/>
              </a:rPr>
              <a:t>fai</a:t>
            </a:r>
            <a:r>
              <a:rPr lang="zh-TW" altLang="en-US" sz="1200" b="1"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φ</a:t>
            </a:r>
            <a:r>
              <a:rPr lang="zh-TW" altLang="en-US" sz="1200" b="0" i="0" kern="1200" dirty="0">
                <a:solidFill>
                  <a:schemeClr val="tx1"/>
                </a:solidFill>
                <a:effectLst/>
                <a:latin typeface="+mn-lt"/>
                <a:ea typeface="+mn-ea"/>
                <a:cs typeface="+mn-cs"/>
              </a:rPr>
              <a:t> 是用來參數化或定義 </a:t>
            </a:r>
            <a:r>
              <a:rPr lang="en-US" altLang="zh-TW" sz="1200" b="0" i="0" kern="1200" dirty="0">
                <a:solidFill>
                  <a:schemeClr val="tx1"/>
                </a:solidFill>
                <a:effectLst/>
                <a:latin typeface="+mn-lt"/>
                <a:ea typeface="+mn-ea"/>
                <a:cs typeface="+mn-cs"/>
              </a:rPr>
              <a:t>prompt tokens </a:t>
            </a:r>
            <a:r>
              <a:rPr lang="zh-TW" altLang="en-US" sz="1200" b="0" i="0" kern="1200" dirty="0">
                <a:solidFill>
                  <a:schemeClr val="tx1"/>
                </a:solidFill>
                <a:effectLst/>
                <a:latin typeface="+mn-lt"/>
                <a:ea typeface="+mn-ea"/>
                <a:cs typeface="+mn-cs"/>
              </a:rPr>
              <a:t>的。換句話說，這些 </a:t>
            </a:r>
            <a:r>
              <a:rPr lang="en-US" altLang="zh-TW" sz="1200" b="0" i="0" kern="1200" dirty="0">
                <a:solidFill>
                  <a:schemeClr val="tx1"/>
                </a:solidFill>
                <a:effectLst/>
                <a:latin typeface="+mn-lt"/>
                <a:ea typeface="+mn-ea"/>
                <a:cs typeface="+mn-cs"/>
              </a:rPr>
              <a:t>tokens </a:t>
            </a:r>
            <a:r>
              <a:rPr lang="zh-TW" altLang="en-US" sz="1200" b="0" i="0" kern="1200" dirty="0">
                <a:solidFill>
                  <a:schemeClr val="tx1"/>
                </a:solidFill>
                <a:effectLst/>
                <a:latin typeface="+mn-lt"/>
                <a:ea typeface="+mn-ea"/>
                <a:cs typeface="+mn-cs"/>
              </a:rPr>
              <a:t>的值或形式是由 </a:t>
            </a:r>
            <a:r>
              <a:rPr lang="en-US" altLang="zh-TW" sz="1200" b="0" i="1" kern="1200" dirty="0">
                <a:solidFill>
                  <a:schemeClr val="tx1"/>
                </a:solidFill>
                <a:effectLst/>
                <a:latin typeface="+mn-lt"/>
                <a:ea typeface="+mn-ea"/>
                <a:cs typeface="+mn-cs"/>
              </a:rPr>
              <a:t>φ</a:t>
            </a:r>
            <a:r>
              <a:rPr lang="zh-TW" altLang="en-US" sz="1200" b="0" i="0" kern="1200" dirty="0">
                <a:solidFill>
                  <a:schemeClr val="tx1"/>
                </a:solidFill>
                <a:effectLst/>
                <a:latin typeface="+mn-lt"/>
                <a:ea typeface="+mn-ea"/>
                <a:cs typeface="+mn-cs"/>
              </a:rPr>
              <a:t> 決定的。</a:t>
            </a:r>
          </a:p>
          <a:p>
            <a:r>
              <a:rPr lang="en-US" altLang="zh-TW" sz="1200" b="1" i="0" kern="1200" dirty="0">
                <a:solidFill>
                  <a:schemeClr val="tx1"/>
                </a:solidFill>
                <a:effectLst/>
                <a:latin typeface="+mn-lt"/>
                <a:ea typeface="+mn-ea"/>
                <a:cs typeface="+mn-cs"/>
              </a:rPr>
              <a:t>s</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這是一個索引，代表特定的 </a:t>
            </a:r>
            <a:r>
              <a:rPr lang="en-US" altLang="zh-TW" sz="1200" b="0" i="0" kern="1200" dirty="0">
                <a:solidFill>
                  <a:schemeClr val="tx1"/>
                </a:solidFill>
                <a:effectLst/>
                <a:latin typeface="+mn-lt"/>
                <a:ea typeface="+mn-ea"/>
                <a:cs typeface="+mn-cs"/>
              </a:rPr>
              <a:t>token</a:t>
            </a:r>
            <a:r>
              <a:rPr lang="zh-TW" altLang="en-US" sz="1200" b="0" i="0" kern="1200" dirty="0">
                <a:solidFill>
                  <a:schemeClr val="tx1"/>
                </a:solidFill>
                <a:effectLst/>
                <a:latin typeface="+mn-lt"/>
                <a:ea typeface="+mn-ea"/>
                <a:cs typeface="+mn-cs"/>
              </a:rPr>
              <a:t>。當你看到 </a:t>
            </a:r>
            <a:r>
              <a:rPr lang="en-US" altLang="zh-TW" sz="1200" b="0" i="1" kern="1200" dirty="0" err="1">
                <a:solidFill>
                  <a:schemeClr val="tx1"/>
                </a:solidFill>
                <a:effectLst/>
                <a:latin typeface="+mn-lt"/>
                <a:ea typeface="+mn-ea"/>
                <a:cs typeface="+mn-cs"/>
              </a:rPr>
              <a:t>ps</a:t>
            </a:r>
            <a:r>
              <a:rPr lang="en-US" altLang="zh-TW" sz="1200" b="0" i="0" kern="1200" dirty="0" err="1">
                <a:solidFill>
                  <a:schemeClr val="tx1"/>
                </a:solidFill>
                <a:effectLst/>
                <a:latin typeface="+mn-lt"/>
                <a:ea typeface="+mn-ea"/>
                <a:cs typeface="+mn-cs"/>
              </a:rPr>
              <a:t>;</a:t>
            </a:r>
            <a:r>
              <a:rPr lang="en-US" altLang="zh-TW" sz="1200" b="0" i="1" kern="1200" dirty="0" err="1">
                <a:solidFill>
                  <a:schemeClr val="tx1"/>
                </a:solidFill>
                <a:effectLst/>
                <a:latin typeface="+mn-lt"/>
                <a:ea typeface="+mn-ea"/>
                <a:cs typeface="+mn-cs"/>
              </a:rPr>
              <a:t>φ</a:t>
            </a:r>
            <a:r>
              <a:rPr lang="zh-TW" altLang="en-US" sz="1200" b="0" i="0" kern="1200" dirty="0">
                <a:solidFill>
                  <a:schemeClr val="tx1"/>
                </a:solidFill>
                <a:effectLst/>
                <a:latin typeface="+mn-lt"/>
                <a:ea typeface="+mn-ea"/>
                <a:cs typeface="+mn-cs"/>
              </a:rPr>
              <a:t> 時，</a:t>
            </a:r>
            <a:r>
              <a:rPr lang="zh-TW" altLang="en-US" sz="1200" b="1" i="0" kern="1200" dirty="0">
                <a:solidFill>
                  <a:schemeClr val="tx1"/>
                </a:solidFill>
                <a:effectLst/>
                <a:latin typeface="+mn-lt"/>
                <a:ea typeface="+mn-ea"/>
                <a:cs typeface="+mn-cs"/>
              </a:rPr>
              <a:t>它表示參數 </a:t>
            </a:r>
            <a:r>
              <a:rPr lang="en-US" altLang="zh-TW" sz="1200" b="1" i="1" kern="1200" dirty="0">
                <a:solidFill>
                  <a:schemeClr val="tx1"/>
                </a:solidFill>
                <a:effectLst/>
                <a:latin typeface="+mn-lt"/>
                <a:ea typeface="+mn-ea"/>
                <a:cs typeface="+mn-cs"/>
              </a:rPr>
              <a:t>φ</a:t>
            </a:r>
            <a:r>
              <a:rPr lang="zh-TW" altLang="en-US" sz="1200" b="1" i="0" kern="1200" dirty="0">
                <a:solidFill>
                  <a:schemeClr val="tx1"/>
                </a:solidFill>
                <a:effectLst/>
                <a:latin typeface="+mn-lt"/>
                <a:ea typeface="+mn-ea"/>
                <a:cs typeface="+mn-cs"/>
              </a:rPr>
              <a:t> 定義的 </a:t>
            </a:r>
            <a:r>
              <a:rPr lang="en-US" altLang="zh-TW" sz="1200" b="1" i="0" kern="1200" dirty="0">
                <a:solidFill>
                  <a:schemeClr val="tx1"/>
                </a:solidFill>
                <a:effectLst/>
                <a:latin typeface="+mn-lt"/>
                <a:ea typeface="+mn-ea"/>
                <a:cs typeface="+mn-cs"/>
              </a:rPr>
              <a:t>token </a:t>
            </a:r>
            <a:r>
              <a:rPr lang="zh-TW" altLang="en-US" sz="1200" b="1" i="0" kern="1200" dirty="0">
                <a:solidFill>
                  <a:schemeClr val="tx1"/>
                </a:solidFill>
                <a:effectLst/>
                <a:latin typeface="+mn-lt"/>
                <a:ea typeface="+mn-ea"/>
                <a:cs typeface="+mn-cs"/>
              </a:rPr>
              <a:t>集合中的第 </a:t>
            </a:r>
            <a:r>
              <a:rPr lang="en-US" altLang="zh-TW" sz="1200" b="1" i="0" kern="1200" dirty="0">
                <a:solidFill>
                  <a:schemeClr val="tx1"/>
                </a:solidFill>
                <a:effectLst/>
                <a:latin typeface="+mn-lt"/>
                <a:ea typeface="+mn-ea"/>
                <a:cs typeface="+mn-cs"/>
              </a:rPr>
              <a:t>s </a:t>
            </a:r>
            <a:r>
              <a:rPr lang="zh-TW" altLang="en-US" sz="1200" b="1" i="0" kern="1200" dirty="0">
                <a:solidFill>
                  <a:schemeClr val="tx1"/>
                </a:solidFill>
                <a:effectLst/>
                <a:latin typeface="+mn-lt"/>
                <a:ea typeface="+mn-ea"/>
                <a:cs typeface="+mn-cs"/>
              </a:rPr>
              <a:t>個 </a:t>
            </a:r>
            <a:r>
              <a:rPr lang="en-US" altLang="zh-TW" sz="1200" b="1" i="0" kern="1200" dirty="0">
                <a:solidFill>
                  <a:schemeClr val="tx1"/>
                </a:solidFill>
                <a:effectLst/>
                <a:latin typeface="+mn-lt"/>
                <a:ea typeface="+mn-ea"/>
                <a:cs typeface="+mn-cs"/>
              </a:rPr>
              <a:t>token</a:t>
            </a:r>
            <a:r>
              <a:rPr lang="zh-TW" altLang="en-US" sz="1200" b="1" i="0" kern="1200" dirty="0">
                <a:solidFill>
                  <a:schemeClr val="tx1"/>
                </a:solidFill>
                <a:effectLst/>
                <a:latin typeface="+mn-lt"/>
                <a:ea typeface="+mn-ea"/>
                <a:cs typeface="+mn-cs"/>
              </a:rPr>
              <a:t>。</a:t>
            </a:r>
          </a:p>
          <a:p>
            <a:r>
              <a:rPr lang="en-US" altLang="zh-TW" sz="1200" b="1" i="0" kern="1200" dirty="0">
                <a:solidFill>
                  <a:schemeClr val="tx1"/>
                </a:solidFill>
                <a:effectLst/>
                <a:latin typeface="+mn-lt"/>
                <a:ea typeface="+mn-ea"/>
                <a:cs typeface="+mn-cs"/>
              </a:rPr>
              <a:t>S</a:t>
            </a:r>
            <a:r>
              <a:rPr lang="en-US" altLang="zh-TW" sz="1200" b="0" i="0" kern="1200" dirty="0">
                <a:solidFill>
                  <a:schemeClr val="tx1"/>
                </a:solidFill>
                <a:effectLst/>
                <a:latin typeface="+mn-lt"/>
                <a:ea typeface="+mn-ea"/>
                <a:cs typeface="+mn-cs"/>
              </a:rPr>
              <a:t>: </a:t>
            </a:r>
            <a:r>
              <a:rPr lang="zh-TW" altLang="en-US" sz="1200" b="1" i="0" kern="1200" dirty="0">
                <a:solidFill>
                  <a:schemeClr val="tx1"/>
                </a:solidFill>
                <a:effectLst/>
                <a:latin typeface="+mn-lt"/>
                <a:ea typeface="+mn-ea"/>
                <a:cs typeface="+mn-cs"/>
              </a:rPr>
              <a:t>這代表 </a:t>
            </a:r>
            <a:r>
              <a:rPr lang="en-US" altLang="zh-TW" sz="1200" b="1" i="0" kern="1200" dirty="0">
                <a:solidFill>
                  <a:schemeClr val="tx1"/>
                </a:solidFill>
                <a:effectLst/>
                <a:latin typeface="+mn-lt"/>
                <a:ea typeface="+mn-ea"/>
                <a:cs typeface="+mn-cs"/>
              </a:rPr>
              <a:t>token </a:t>
            </a:r>
            <a:r>
              <a:rPr lang="zh-TW" altLang="en-US" sz="1200" b="1" i="0" kern="1200" dirty="0">
                <a:solidFill>
                  <a:schemeClr val="tx1"/>
                </a:solidFill>
                <a:effectLst/>
                <a:latin typeface="+mn-lt"/>
                <a:ea typeface="+mn-ea"/>
                <a:cs typeface="+mn-cs"/>
              </a:rPr>
              <a:t>序列的總數</a:t>
            </a:r>
            <a:r>
              <a:rPr lang="zh-TW" altLang="en-US" sz="1200" b="0" i="0" kern="1200" dirty="0">
                <a:solidFill>
                  <a:schemeClr val="tx1"/>
                </a:solidFill>
                <a:effectLst/>
                <a:latin typeface="+mn-lt"/>
                <a:ea typeface="+mn-ea"/>
                <a:cs typeface="+mn-cs"/>
              </a:rPr>
              <a:t>。所以，</a:t>
            </a:r>
            <a:r>
              <a:rPr lang="zh-TW" altLang="en-US" sz="1200" b="1" i="0" kern="1200" dirty="0">
                <a:solidFill>
                  <a:schemeClr val="tx1"/>
                </a:solidFill>
                <a:effectLst/>
                <a:latin typeface="+mn-lt"/>
                <a:ea typeface="+mn-ea"/>
                <a:cs typeface="+mn-cs"/>
              </a:rPr>
              <a:t>當你</a:t>
            </a:r>
            <a:r>
              <a:rPr lang="en-US" altLang="zh-TW" sz="1200" b="1" i="1" kern="1200" dirty="0" err="1">
                <a:solidFill>
                  <a:schemeClr val="tx1"/>
                </a:solidFill>
                <a:effectLst/>
                <a:latin typeface="+mn-lt"/>
                <a:ea typeface="+mn-ea"/>
                <a:cs typeface="+mn-cs"/>
              </a:rPr>
              <a:t>Pφ</a:t>
            </a:r>
            <a:r>
              <a:rPr lang="en-US" altLang="zh-TW" sz="1200" b="1" i="0" kern="1200" dirty="0">
                <a:solidFill>
                  <a:schemeClr val="tx1"/>
                </a:solidFill>
                <a:effectLst/>
                <a:latin typeface="+mn-lt"/>
                <a:ea typeface="+mn-ea"/>
                <a:cs typeface="+mn-cs"/>
              </a:rPr>
              <a:t>=</a:t>
            </a:r>
            <a:r>
              <a:rPr lang="en-US" altLang="zh-TW" sz="1200" b="1" i="1" kern="1200" dirty="0" err="1">
                <a:solidFill>
                  <a:schemeClr val="tx1"/>
                </a:solidFill>
                <a:effectLst/>
                <a:latin typeface="+mn-lt"/>
                <a:ea typeface="+mn-ea"/>
                <a:cs typeface="+mn-cs"/>
              </a:rPr>
              <a:t>ps</a:t>
            </a:r>
            <a:r>
              <a:rPr lang="en-US" altLang="zh-TW" sz="1200" b="1" i="0" kern="1200" dirty="0" err="1">
                <a:solidFill>
                  <a:schemeClr val="tx1"/>
                </a:solidFill>
                <a:effectLst/>
                <a:latin typeface="+mn-lt"/>
                <a:ea typeface="+mn-ea"/>
                <a:cs typeface="+mn-cs"/>
              </a:rPr>
              <a:t>;</a:t>
            </a:r>
            <a:r>
              <a:rPr lang="en-US" altLang="zh-TW" sz="1200" b="1" i="1" kern="1200" dirty="0" err="1">
                <a:solidFill>
                  <a:schemeClr val="tx1"/>
                </a:solidFill>
                <a:effectLst/>
                <a:latin typeface="+mn-lt"/>
                <a:ea typeface="+mn-ea"/>
                <a:cs typeface="+mn-cs"/>
              </a:rPr>
              <a:t>φSs</a:t>
            </a:r>
            <a:r>
              <a:rPr lang="en-US" altLang="zh-TW" sz="1200" b="1" i="0" kern="1200" dirty="0">
                <a:solidFill>
                  <a:schemeClr val="tx1"/>
                </a:solidFill>
                <a:effectLst/>
                <a:latin typeface="+mn-lt"/>
                <a:ea typeface="+mn-ea"/>
                <a:cs typeface="+mn-cs"/>
              </a:rPr>
              <a:t>=1</a:t>
            </a:r>
            <a:r>
              <a:rPr lang="zh-TW" altLang="en-US" sz="1200" b="1" i="0" kern="1200" dirty="0">
                <a:solidFill>
                  <a:schemeClr val="tx1"/>
                </a:solidFill>
                <a:effectLst/>
                <a:latin typeface="+mn-lt"/>
                <a:ea typeface="+mn-ea"/>
                <a:cs typeface="+mn-cs"/>
              </a:rPr>
              <a:t> 時，它意味著從第</a:t>
            </a:r>
            <a:r>
              <a:rPr lang="en-US" altLang="zh-TW" sz="1200" b="1" i="0" kern="1200" dirty="0">
                <a:solidFill>
                  <a:schemeClr val="tx1"/>
                </a:solidFill>
                <a:effectLst/>
                <a:latin typeface="+mn-lt"/>
                <a:ea typeface="+mn-ea"/>
                <a:cs typeface="+mn-cs"/>
              </a:rPr>
              <a:t>1</a:t>
            </a:r>
            <a:r>
              <a:rPr lang="zh-TW" altLang="en-US" sz="1200" b="1" i="0" kern="1200" dirty="0">
                <a:solidFill>
                  <a:schemeClr val="tx1"/>
                </a:solidFill>
                <a:effectLst/>
                <a:latin typeface="+mn-lt"/>
                <a:ea typeface="+mn-ea"/>
                <a:cs typeface="+mn-cs"/>
              </a:rPr>
              <a:t>個 </a:t>
            </a:r>
            <a:r>
              <a:rPr lang="en-US" altLang="zh-TW" sz="1200" b="1" i="0" kern="1200" dirty="0">
                <a:solidFill>
                  <a:schemeClr val="tx1"/>
                </a:solidFill>
                <a:effectLst/>
                <a:latin typeface="+mn-lt"/>
                <a:ea typeface="+mn-ea"/>
                <a:cs typeface="+mn-cs"/>
              </a:rPr>
              <a:t>token </a:t>
            </a:r>
            <a:r>
              <a:rPr lang="zh-TW" altLang="en-US" sz="1200" b="1" i="0" kern="1200" dirty="0">
                <a:solidFill>
                  <a:schemeClr val="tx1"/>
                </a:solidFill>
                <a:effectLst/>
                <a:latin typeface="+mn-lt"/>
                <a:ea typeface="+mn-ea"/>
                <a:cs typeface="+mn-cs"/>
              </a:rPr>
              <a:t>開始，一直到第 </a:t>
            </a:r>
            <a:r>
              <a:rPr lang="en-US" altLang="zh-TW" sz="1200" b="1" i="0" kern="1200" dirty="0">
                <a:solidFill>
                  <a:schemeClr val="tx1"/>
                </a:solidFill>
                <a:effectLst/>
                <a:latin typeface="+mn-lt"/>
                <a:ea typeface="+mn-ea"/>
                <a:cs typeface="+mn-cs"/>
              </a:rPr>
              <a:t>S </a:t>
            </a:r>
            <a:r>
              <a:rPr lang="zh-TW" altLang="en-US" sz="1200" b="1" i="0" kern="1200" dirty="0">
                <a:solidFill>
                  <a:schemeClr val="tx1"/>
                </a:solidFill>
                <a:effectLst/>
                <a:latin typeface="+mn-lt"/>
                <a:ea typeface="+mn-ea"/>
                <a:cs typeface="+mn-cs"/>
              </a:rPr>
              <a:t>個 </a:t>
            </a:r>
            <a:r>
              <a:rPr lang="en-US" altLang="zh-TW" sz="1200" b="1" i="0" kern="1200" dirty="0">
                <a:solidFill>
                  <a:schemeClr val="tx1"/>
                </a:solidFill>
                <a:effectLst/>
                <a:latin typeface="+mn-lt"/>
                <a:ea typeface="+mn-ea"/>
                <a:cs typeface="+mn-cs"/>
              </a:rPr>
              <a:t>token</a:t>
            </a:r>
            <a:r>
              <a:rPr lang="zh-TW" altLang="en-US" sz="1200" b="1" i="0" kern="1200" dirty="0">
                <a:solidFill>
                  <a:schemeClr val="tx1"/>
                </a:solidFill>
                <a:effectLst/>
                <a:latin typeface="+mn-lt"/>
                <a:ea typeface="+mn-ea"/>
                <a:cs typeface="+mn-cs"/>
              </a:rPr>
              <a:t>，所有的 </a:t>
            </a:r>
            <a:r>
              <a:rPr lang="en-US" altLang="zh-TW" sz="1200" b="1" i="0" kern="1200" dirty="0">
                <a:solidFill>
                  <a:schemeClr val="tx1"/>
                </a:solidFill>
                <a:effectLst/>
                <a:latin typeface="+mn-lt"/>
                <a:ea typeface="+mn-ea"/>
                <a:cs typeface="+mn-cs"/>
              </a:rPr>
              <a:t>tokens </a:t>
            </a:r>
            <a:r>
              <a:rPr lang="zh-TW" altLang="en-US" sz="1200" b="1" i="0" kern="1200" dirty="0">
                <a:solidFill>
                  <a:schemeClr val="tx1"/>
                </a:solidFill>
                <a:effectLst/>
                <a:latin typeface="+mn-lt"/>
                <a:ea typeface="+mn-ea"/>
                <a:cs typeface="+mn-cs"/>
              </a:rPr>
              <a:t>都被包含在這個集合中。</a:t>
            </a:r>
            <a:endParaRPr lang="en-US" altLang="zh-TW" sz="1200" b="1" i="0" kern="1200" dirty="0">
              <a:solidFill>
                <a:schemeClr val="tx1"/>
              </a:solidFill>
              <a:effectLst/>
              <a:latin typeface="+mn-lt"/>
              <a:ea typeface="+mn-ea"/>
              <a:cs typeface="+mn-cs"/>
            </a:endParaRPr>
          </a:p>
          <a:p>
            <a:r>
              <a:rPr lang="el-GR" altLang="zh-TW" sz="1200" b="0" i="1" kern="1200" dirty="0">
                <a:solidFill>
                  <a:schemeClr val="tx1"/>
                </a:solidFill>
                <a:effectLst/>
                <a:latin typeface="+mn-lt"/>
                <a:ea typeface="+mn-ea"/>
                <a:cs typeface="+mn-cs"/>
              </a:rPr>
              <a:t>θ</a:t>
            </a:r>
            <a:r>
              <a:rPr lang="el-GR"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代表的是</a:t>
            </a:r>
            <a:r>
              <a:rPr lang="zh-TW" altLang="en-US" b="1" dirty="0"/>
              <a:t>模型參數 </a:t>
            </a:r>
            <a:endParaRPr lang="en-US" altLang="zh-TW" sz="1200" b="1" i="0" kern="1200" dirty="0">
              <a:solidFill>
                <a:schemeClr val="tx1"/>
              </a:solidFill>
              <a:effectLst/>
              <a:latin typeface="+mn-lt"/>
              <a:ea typeface="+mn-ea"/>
              <a:cs typeface="+mn-cs"/>
            </a:endParaRPr>
          </a:p>
          <a:p>
            <a:r>
              <a:rPr lang="en-US" altLang="zh-TW" sz="1200" b="0" i="1" kern="1200" dirty="0" err="1">
                <a:solidFill>
                  <a:schemeClr val="tx1"/>
                </a:solidFill>
                <a:effectLst/>
                <a:latin typeface="+mn-lt"/>
                <a:ea typeface="+mn-ea"/>
                <a:cs typeface="+mn-cs"/>
              </a:rPr>
              <a:t>Pθ</a:t>
            </a:r>
            <a:r>
              <a:rPr lang="zh-TW" altLang="en-US" sz="1200" b="0" i="0" kern="1200" dirty="0">
                <a:solidFill>
                  <a:schemeClr val="tx1"/>
                </a:solidFill>
                <a:effectLst/>
                <a:latin typeface="+mn-lt"/>
                <a:ea typeface="+mn-ea"/>
                <a:cs typeface="+mn-cs"/>
              </a:rPr>
              <a:t>​ 可以理解為：</a:t>
            </a:r>
            <a:r>
              <a:rPr lang="zh-TW" altLang="en-US" sz="1200" b="1" i="0" kern="1200" dirty="0">
                <a:solidFill>
                  <a:schemeClr val="tx1"/>
                </a:solidFill>
                <a:effectLst/>
                <a:latin typeface="+mn-lt"/>
                <a:ea typeface="+mn-ea"/>
                <a:cs typeface="+mn-cs"/>
              </a:rPr>
              <a:t>給定模型參數 </a:t>
            </a:r>
            <a:r>
              <a:rPr lang="en-US" altLang="zh-TW" sz="1200" b="1" i="1" kern="1200" dirty="0">
                <a:solidFill>
                  <a:schemeClr val="tx1"/>
                </a:solidFill>
                <a:effectLst/>
                <a:latin typeface="+mn-lt"/>
                <a:ea typeface="+mn-ea"/>
                <a:cs typeface="+mn-cs"/>
              </a:rPr>
              <a:t>θ</a:t>
            </a:r>
            <a:r>
              <a:rPr lang="zh-TW" altLang="en-US" sz="1200" b="1" i="0" kern="1200" dirty="0">
                <a:solidFill>
                  <a:schemeClr val="tx1"/>
                </a:solidFill>
                <a:effectLst/>
                <a:latin typeface="+mn-lt"/>
                <a:ea typeface="+mn-ea"/>
                <a:cs typeface="+mn-cs"/>
              </a:rPr>
              <a:t> 下的概率分佈</a:t>
            </a:r>
            <a:r>
              <a:rPr lang="zh-TW" altLang="en-US" sz="1200" b="0" i="0" kern="1200" dirty="0">
                <a:solidFill>
                  <a:schemeClr val="tx1"/>
                </a:solidFill>
                <a:effectLst/>
                <a:latin typeface="+mn-lt"/>
                <a:ea typeface="+mn-ea"/>
                <a:cs typeface="+mn-cs"/>
              </a:rPr>
              <a:t>。</a:t>
            </a:r>
            <a:endParaRPr lang="en-US" altLang="zh-TW" sz="1200" b="0" i="0" kern="1200" dirty="0">
              <a:solidFill>
                <a:schemeClr val="tx1"/>
              </a:solidFill>
              <a:effectLst/>
              <a:latin typeface="+mn-lt"/>
              <a:ea typeface="+mn-ea"/>
              <a:cs typeface="+mn-cs"/>
            </a:endParaRPr>
          </a:p>
          <a:p>
            <a:endParaRPr lang="en-US" altLang="zh-TW" sz="1200" b="0" i="0" kern="1200" dirty="0">
              <a:solidFill>
                <a:schemeClr val="tx1"/>
              </a:solidFill>
              <a:effectLst/>
              <a:latin typeface="+mn-lt"/>
              <a:ea typeface="+mn-ea"/>
              <a:cs typeface="+mn-cs"/>
            </a:endParaRPr>
          </a:p>
          <a:p>
            <a:r>
              <a:rPr lang="en-US" altLang="zh-TW" sz="1200" b="0" i="1" kern="1200" dirty="0">
                <a:solidFill>
                  <a:schemeClr val="tx1"/>
                </a:solidFill>
                <a:effectLst/>
                <a:latin typeface="+mn-lt"/>
                <a:ea typeface="+mn-ea"/>
                <a:cs typeface="+mn-cs"/>
              </a:rPr>
              <a:t>LAR</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這是</a:t>
            </a:r>
            <a:r>
              <a:rPr lang="en-US" altLang="zh-TW" sz="1200" b="0" i="0" kern="1200" dirty="0">
                <a:solidFill>
                  <a:schemeClr val="tx1"/>
                </a:solidFill>
                <a:effectLst/>
                <a:latin typeface="+mn-lt"/>
                <a:ea typeface="+mn-ea"/>
                <a:cs typeface="+mn-cs"/>
              </a:rPr>
              <a:t>AR transformer</a:t>
            </a:r>
            <a:r>
              <a:rPr lang="zh-TW" altLang="en-US" sz="1200" b="0" i="0" kern="1200" dirty="0">
                <a:solidFill>
                  <a:schemeClr val="tx1"/>
                </a:solidFill>
                <a:effectLst/>
                <a:latin typeface="+mn-lt"/>
                <a:ea typeface="+mn-ea"/>
                <a:cs typeface="+mn-cs"/>
              </a:rPr>
              <a:t>的損失函數，其</a:t>
            </a:r>
            <a:r>
              <a:rPr lang="zh-TW" altLang="en-US" sz="1200" b="1" i="0" kern="1200" dirty="0">
                <a:solidFill>
                  <a:schemeClr val="tx1"/>
                </a:solidFill>
                <a:effectLst/>
                <a:latin typeface="+mn-lt"/>
                <a:ea typeface="+mn-ea"/>
                <a:cs typeface="+mn-cs"/>
              </a:rPr>
              <a:t>目的是使預設的圖片（代表為</a:t>
            </a:r>
            <a:r>
              <a:rPr lang="en-US" altLang="zh-TW" sz="1200" b="1" i="0" kern="1200" dirty="0">
                <a:solidFill>
                  <a:schemeClr val="tx1"/>
                </a:solidFill>
                <a:effectLst/>
                <a:latin typeface="+mn-lt"/>
                <a:ea typeface="+mn-ea"/>
                <a:cs typeface="+mn-cs"/>
              </a:rPr>
              <a:t>Z</a:t>
            </a:r>
            <a:r>
              <a:rPr lang="zh-TW" altLang="en-US" sz="1200" b="1" i="0" kern="1200" dirty="0">
                <a:solidFill>
                  <a:schemeClr val="tx1"/>
                </a:solidFill>
                <a:effectLst/>
                <a:latin typeface="+mn-lt"/>
                <a:ea typeface="+mn-ea"/>
                <a:cs typeface="+mn-cs"/>
              </a:rPr>
              <a:t>）與使用</a:t>
            </a:r>
            <a:r>
              <a:rPr lang="en-US" altLang="zh-TW" sz="1200" b="1" i="0" kern="1200" dirty="0">
                <a:solidFill>
                  <a:schemeClr val="tx1"/>
                </a:solidFill>
                <a:effectLst/>
                <a:latin typeface="+mn-lt"/>
                <a:ea typeface="+mn-ea"/>
                <a:cs typeface="+mn-cs"/>
              </a:rPr>
              <a:t>prompt tokens (</a:t>
            </a:r>
            <a:r>
              <a:rPr lang="en-US" altLang="zh-TW" sz="1200" b="1" i="1" kern="1200" dirty="0">
                <a:solidFill>
                  <a:schemeClr val="tx1"/>
                </a:solidFill>
                <a:effectLst/>
                <a:latin typeface="+mn-lt"/>
                <a:ea typeface="+mn-ea"/>
                <a:cs typeface="+mn-cs"/>
              </a:rPr>
              <a:t>P</a:t>
            </a:r>
            <a:r>
              <a:rPr lang="el-GR" altLang="zh-TW" sz="1200" b="1" i="1" kern="1200" dirty="0">
                <a:solidFill>
                  <a:schemeClr val="tx1"/>
                </a:solidFill>
                <a:effectLst/>
                <a:latin typeface="+mn-lt"/>
                <a:ea typeface="+mn-ea"/>
                <a:cs typeface="+mn-cs"/>
              </a:rPr>
              <a:t>φ</a:t>
            </a:r>
            <a:r>
              <a:rPr lang="el-GR" altLang="zh-TW" sz="1200" b="1"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預測的圖片的分佈越接近越好</a:t>
            </a:r>
            <a:r>
              <a:rPr lang="zh-TW" altLang="en-US" sz="1200" b="0" i="0" kern="1200" dirty="0">
                <a:solidFill>
                  <a:schemeClr val="tx1"/>
                </a:solidFill>
                <a:effectLst/>
                <a:latin typeface="+mn-lt"/>
                <a:ea typeface="+mn-ea"/>
                <a:cs typeface="+mn-cs"/>
              </a:rPr>
              <a:t>。</a:t>
            </a:r>
          </a:p>
          <a:p>
            <a:r>
              <a:rPr lang="en-US" altLang="zh-TW" sz="1200" b="0" i="1" kern="1200" dirty="0">
                <a:solidFill>
                  <a:schemeClr val="tx1"/>
                </a:solidFill>
                <a:effectLst/>
                <a:latin typeface="+mn-lt"/>
                <a:ea typeface="+mn-ea"/>
                <a:cs typeface="+mn-cs"/>
              </a:rPr>
              <a:t>Ex</a:t>
            </a:r>
            <a:r>
              <a:rPr lang="zh-TW" altLang="en-US" sz="1200" b="0"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PX</a:t>
            </a:r>
            <a:r>
              <a:rPr lang="zh-TW" altLang="en-US" sz="1200" b="0" i="0" kern="1200" dirty="0">
                <a:solidFill>
                  <a:schemeClr val="tx1"/>
                </a:solidFill>
                <a:effectLst/>
                <a:latin typeface="+mn-lt"/>
                <a:ea typeface="+mn-ea"/>
                <a:cs typeface="+mn-cs"/>
              </a:rPr>
              <a:t>​​ 可以解釋為：考慮所有從分佈 </a:t>
            </a:r>
            <a:r>
              <a:rPr lang="en-US" altLang="zh-TW" sz="1200" b="0" i="1" kern="1200" dirty="0">
                <a:solidFill>
                  <a:schemeClr val="tx1"/>
                </a:solidFill>
                <a:effectLst/>
                <a:latin typeface="+mn-lt"/>
                <a:ea typeface="+mn-ea"/>
                <a:cs typeface="+mn-cs"/>
              </a:rPr>
              <a:t>PX</a:t>
            </a:r>
            <a:r>
              <a:rPr lang="zh-TW" altLang="en-US" sz="1200" b="0" i="0" kern="1200" dirty="0">
                <a:solidFill>
                  <a:schemeClr val="tx1"/>
                </a:solidFill>
                <a:effectLst/>
                <a:latin typeface="+mn-lt"/>
                <a:ea typeface="+mn-ea"/>
                <a:cs typeface="+mn-cs"/>
              </a:rPr>
              <a:t>​ 中取得的 </a:t>
            </a:r>
            <a:r>
              <a:rPr lang="en-US" altLang="zh-TW" sz="1200" b="0" i="1" kern="1200" dirty="0">
                <a:solidFill>
                  <a:schemeClr val="tx1"/>
                </a:solidFill>
                <a:effectLst/>
                <a:latin typeface="+mn-lt"/>
                <a:ea typeface="+mn-ea"/>
                <a:cs typeface="+mn-cs"/>
              </a:rPr>
              <a:t>x</a:t>
            </a:r>
            <a:r>
              <a:rPr lang="zh-TW" altLang="en-US" sz="1200" b="0" i="0" kern="1200" dirty="0">
                <a:solidFill>
                  <a:schemeClr val="tx1"/>
                </a:solidFill>
                <a:effectLst/>
                <a:latin typeface="+mn-lt"/>
                <a:ea typeface="+mn-ea"/>
                <a:cs typeface="+mn-cs"/>
              </a:rPr>
              <a:t> 值的期望或平均結果。</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∏念作</a:t>
            </a:r>
            <a:r>
              <a:rPr lang="en-US" altLang="zh-TW" sz="1200" b="0" i="0" kern="1200" dirty="0">
                <a:solidFill>
                  <a:schemeClr val="tx1"/>
                </a:solidFill>
                <a:effectLst/>
                <a:latin typeface="+mn-lt"/>
                <a:ea typeface="+mn-ea"/>
                <a:cs typeface="+mn-cs"/>
              </a:rPr>
              <a:t>pi</a:t>
            </a:r>
            <a:r>
              <a:rPr lang="zh-TW" altLang="en-US" sz="1200" b="0" i="0" kern="1200" dirty="0">
                <a:solidFill>
                  <a:schemeClr val="tx1"/>
                </a:solidFill>
                <a:effectLst/>
                <a:latin typeface="+mn-lt"/>
                <a:ea typeface="+mn-ea"/>
                <a:cs typeface="+mn-cs"/>
              </a:rPr>
              <a:t>，連乘的意思。</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方程式</a:t>
            </a:r>
            <a:r>
              <a:rPr lang="en-US" altLang="zh-TW" sz="1200" b="0" i="0" kern="1200" dirty="0">
                <a:solidFill>
                  <a:schemeClr val="tx1"/>
                </a:solidFill>
                <a:effectLst/>
                <a:latin typeface="+mn-lt"/>
                <a:ea typeface="+mn-ea"/>
                <a:cs typeface="+mn-cs"/>
              </a:rPr>
              <a:t>(2)</a:t>
            </a:r>
            <a:r>
              <a:rPr lang="zh-TW" altLang="en-US" sz="1200" b="0" i="0" kern="1200" dirty="0">
                <a:solidFill>
                  <a:schemeClr val="tx1"/>
                </a:solidFill>
                <a:effectLst/>
                <a:latin typeface="+mn-lt"/>
                <a:ea typeface="+mn-ea"/>
                <a:cs typeface="+mn-cs"/>
              </a:rPr>
              <a:t>表示給定提示 </a:t>
            </a:r>
            <a:r>
              <a:rPr lang="en-US" altLang="zh-TW" sz="1200" b="0" i="1" kern="1200" dirty="0" err="1">
                <a:solidFill>
                  <a:schemeClr val="tx1"/>
                </a:solidFill>
                <a:effectLst/>
                <a:latin typeface="+mn-lt"/>
                <a:ea typeface="+mn-ea"/>
                <a:cs typeface="+mn-cs"/>
              </a:rPr>
              <a:t>Pϕ</a:t>
            </a:r>
            <a:r>
              <a:rPr lang="zh-TW" altLang="en-US" sz="1200" b="0" i="0" kern="1200" dirty="0">
                <a:solidFill>
                  <a:schemeClr val="tx1"/>
                </a:solidFill>
                <a:effectLst/>
                <a:latin typeface="+mn-lt"/>
                <a:ea typeface="+mn-ea"/>
                <a:cs typeface="+mn-cs"/>
              </a:rPr>
              <a:t>​ 的情況下，視覺標記序列 </a:t>
            </a:r>
            <a:r>
              <a:rPr lang="en-US" altLang="zh-TW" sz="1200" b="0" i="1" kern="1200" dirty="0">
                <a:solidFill>
                  <a:schemeClr val="tx1"/>
                </a:solidFill>
                <a:effectLst/>
                <a:latin typeface="+mn-lt"/>
                <a:ea typeface="+mn-ea"/>
                <a:cs typeface="+mn-cs"/>
              </a:rPr>
              <a:t>Z</a:t>
            </a:r>
            <a:r>
              <a:rPr lang="zh-TW" altLang="en-US" sz="1200" b="0" i="0" kern="1200" dirty="0">
                <a:solidFill>
                  <a:schemeClr val="tx1"/>
                </a:solidFill>
                <a:effectLst/>
                <a:latin typeface="+mn-lt"/>
                <a:ea typeface="+mn-ea"/>
                <a:cs typeface="+mn-cs"/>
              </a:rPr>
              <a:t> 的聯合概率。它是通過對所有可能的標記 </a:t>
            </a:r>
            <a:r>
              <a:rPr lang="en-US" altLang="zh-TW" sz="1200" b="0" i="1" kern="1200" dirty="0" err="1">
                <a:solidFill>
                  <a:schemeClr val="tx1"/>
                </a:solidFill>
                <a:effectLst/>
                <a:latin typeface="+mn-lt"/>
                <a:ea typeface="+mn-ea"/>
                <a:cs typeface="+mn-cs"/>
              </a:rPr>
              <a:t>zi</a:t>
            </a:r>
            <a:r>
              <a:rPr lang="zh-TW" altLang="en-US" sz="1200" b="0" i="0" kern="1200" dirty="0">
                <a:solidFill>
                  <a:schemeClr val="tx1"/>
                </a:solidFill>
                <a:effectLst/>
                <a:latin typeface="+mn-lt"/>
                <a:ea typeface="+mn-ea"/>
                <a:cs typeface="+mn-cs"/>
              </a:rPr>
              <a:t>​ 的條件概率的乘積得到的。這裡的條件概率 </a:t>
            </a:r>
            <a:r>
              <a:rPr lang="en-US" altLang="zh-TW" sz="1200" b="0" i="1" kern="1200" dirty="0" err="1">
                <a:solidFill>
                  <a:schemeClr val="tx1"/>
                </a:solidFill>
                <a:effectLst/>
                <a:latin typeface="+mn-lt"/>
                <a:ea typeface="+mn-ea"/>
                <a:cs typeface="+mn-cs"/>
              </a:rPr>
              <a:t>Pθ</a:t>
            </a:r>
            <a:r>
              <a:rPr lang="zh-TW" altLang="en-US" sz="1200" b="0" i="0" kern="1200" dirty="0">
                <a:solidFill>
                  <a:schemeClr val="tx1"/>
                </a:solidFill>
                <a:effectLst/>
                <a:latin typeface="+mn-lt"/>
                <a:ea typeface="+mn-ea"/>
                <a:cs typeface="+mn-cs"/>
              </a:rPr>
              <a:t>​ </a:t>
            </a:r>
            <a:r>
              <a:rPr lang="en-US" altLang="zh-TW" sz="1200" b="0" i="0" kern="1200" dirty="0">
                <a:solidFill>
                  <a:schemeClr val="tx1"/>
                </a:solidFill>
                <a:effectLst/>
                <a:latin typeface="+mn-lt"/>
                <a:ea typeface="+mn-ea"/>
                <a:cs typeface="+mn-cs"/>
              </a:rPr>
              <a:t>(</a:t>
            </a:r>
            <a:r>
              <a:rPr lang="en-US" altLang="zh-TW" sz="1200" b="0" i="0" kern="1200" dirty="0" err="1">
                <a:solidFill>
                  <a:schemeClr val="tx1"/>
                </a:solidFill>
                <a:effectLst/>
                <a:latin typeface="+mn-lt"/>
                <a:ea typeface="+mn-ea"/>
                <a:cs typeface="+mn-cs"/>
              </a:rPr>
              <a:t>zi∣z</a:t>
            </a:r>
            <a:r>
              <a:rPr lang="en-US" altLang="zh-TW" sz="1200" b="0" i="0" kern="1200" dirty="0">
                <a:solidFill>
                  <a:schemeClr val="tx1"/>
                </a:solidFill>
                <a:effectLst/>
                <a:latin typeface="+mn-lt"/>
                <a:ea typeface="+mn-ea"/>
                <a:cs typeface="+mn-cs"/>
              </a:rPr>
              <a:t>&lt;</a:t>
            </a:r>
            <a:r>
              <a:rPr lang="en-US" altLang="zh-TW" sz="1200" b="0" i="0" kern="1200" dirty="0" err="1">
                <a:solidFill>
                  <a:schemeClr val="tx1"/>
                </a:solidFill>
                <a:effectLst/>
                <a:latin typeface="+mn-lt"/>
                <a:ea typeface="+mn-ea"/>
                <a:cs typeface="+mn-cs"/>
              </a:rPr>
              <a:t>i</a:t>
            </a:r>
            <a:r>
              <a:rPr lang="en-US" altLang="zh-TW" sz="1200" b="0"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 </a:t>
            </a:r>
            <a:r>
              <a:rPr lang="en-US" altLang="zh-TW" sz="1200" b="0" i="1" kern="1200" dirty="0" err="1">
                <a:solidFill>
                  <a:schemeClr val="tx1"/>
                </a:solidFill>
                <a:effectLst/>
                <a:latin typeface="+mn-lt"/>
                <a:ea typeface="+mn-ea"/>
                <a:cs typeface="+mn-cs"/>
              </a:rPr>
              <a:t>Pϕ</a:t>
            </a:r>
            <a:r>
              <a:rPr lang="en-US" altLang="zh-TW" sz="1200" b="0"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表示在已知提示 </a:t>
            </a:r>
            <a:r>
              <a:rPr lang="en-US" altLang="zh-TW" sz="1200" b="0" i="1" kern="1200" dirty="0" err="1">
                <a:solidFill>
                  <a:schemeClr val="tx1"/>
                </a:solidFill>
                <a:effectLst/>
                <a:latin typeface="+mn-lt"/>
                <a:ea typeface="+mn-ea"/>
                <a:cs typeface="+mn-cs"/>
              </a:rPr>
              <a:t>Pϕ</a:t>
            </a:r>
            <a:r>
              <a:rPr lang="zh-TW" altLang="en-US" sz="1200" b="0" i="0" kern="1200" dirty="0">
                <a:solidFill>
                  <a:schemeClr val="tx1"/>
                </a:solidFill>
                <a:effectLst/>
                <a:latin typeface="+mn-lt"/>
                <a:ea typeface="+mn-ea"/>
                <a:cs typeface="+mn-cs"/>
              </a:rPr>
              <a:t>​ 和之前的標記 </a:t>
            </a:r>
            <a:r>
              <a:rPr lang="en-US" altLang="zh-TW" sz="1200" b="0" i="1" kern="1200" dirty="0">
                <a:solidFill>
                  <a:schemeClr val="tx1"/>
                </a:solidFill>
                <a:effectLst/>
                <a:latin typeface="+mn-lt"/>
                <a:ea typeface="+mn-ea"/>
                <a:cs typeface="+mn-cs"/>
              </a:rPr>
              <a:t>z</a:t>
            </a:r>
            <a:r>
              <a:rPr lang="en-US" altLang="zh-TW" sz="1200" b="0" i="0" kern="1200" dirty="0">
                <a:solidFill>
                  <a:schemeClr val="tx1"/>
                </a:solidFill>
                <a:effectLst/>
                <a:latin typeface="+mn-lt"/>
                <a:ea typeface="+mn-ea"/>
                <a:cs typeface="+mn-cs"/>
              </a:rPr>
              <a:t>&lt;</a:t>
            </a:r>
            <a:r>
              <a:rPr lang="en-US" altLang="zh-TW" sz="1200" b="0" i="1" kern="1200" dirty="0" err="1">
                <a:solidFill>
                  <a:schemeClr val="tx1"/>
                </a:solidFill>
                <a:effectLst/>
                <a:latin typeface="+mn-lt"/>
                <a:ea typeface="+mn-ea"/>
                <a:cs typeface="+mn-cs"/>
              </a:rPr>
              <a:t>i</a:t>
            </a:r>
            <a:r>
              <a:rPr lang="zh-TW" altLang="en-US" sz="1200" b="0" i="0" kern="1200" dirty="0">
                <a:solidFill>
                  <a:schemeClr val="tx1"/>
                </a:solidFill>
                <a:effectLst/>
                <a:latin typeface="+mn-lt"/>
                <a:ea typeface="+mn-ea"/>
                <a:cs typeface="+mn-cs"/>
              </a:rPr>
              <a:t>​ 的情況下，標記 </a:t>
            </a:r>
            <a:r>
              <a:rPr lang="en-US" altLang="zh-TW" sz="1200" b="0" i="1" kern="1200" dirty="0" err="1">
                <a:solidFill>
                  <a:schemeClr val="tx1"/>
                </a:solidFill>
                <a:effectLst/>
                <a:latin typeface="+mn-lt"/>
                <a:ea typeface="+mn-ea"/>
                <a:cs typeface="+mn-cs"/>
              </a:rPr>
              <a:t>zi</a:t>
            </a:r>
            <a:r>
              <a:rPr lang="zh-TW" altLang="en-US" sz="1200" b="0" i="0" kern="1200" dirty="0">
                <a:solidFill>
                  <a:schemeClr val="tx1"/>
                </a:solidFill>
                <a:effectLst/>
                <a:latin typeface="+mn-lt"/>
                <a:ea typeface="+mn-ea"/>
                <a:cs typeface="+mn-cs"/>
              </a:rPr>
              <a:t>​ 的概率。</a:t>
            </a:r>
            <a:endParaRPr lang="en-US" altLang="zh-TW" sz="1200" b="0" i="0" kern="1200" dirty="0">
              <a:solidFill>
                <a:schemeClr val="tx1"/>
              </a:solidFill>
              <a:effectLst/>
              <a:latin typeface="+mn-lt"/>
              <a:ea typeface="+mn-ea"/>
              <a:cs typeface="+mn-cs"/>
            </a:endParaRPr>
          </a:p>
          <a:p>
            <a:endParaRPr lang="en-US" altLang="zh-TW" sz="1200" b="0" i="0" kern="1200" dirty="0">
              <a:solidFill>
                <a:schemeClr val="tx1"/>
              </a:solidFill>
              <a:effectLst/>
              <a:latin typeface="+mn-lt"/>
              <a:ea typeface="+mn-ea"/>
              <a:cs typeface="+mn-cs"/>
            </a:endParaRPr>
          </a:p>
          <a:p>
            <a:r>
              <a:rPr lang="en-US" altLang="zh-TW" sz="1200" b="0" i="1" kern="1200" dirty="0">
                <a:solidFill>
                  <a:schemeClr val="tx1"/>
                </a:solidFill>
                <a:effectLst/>
                <a:latin typeface="+mn-lt"/>
                <a:ea typeface="+mn-ea"/>
                <a:cs typeface="+mn-cs"/>
              </a:rPr>
              <a:t>LNAR</a:t>
            </a:r>
            <a:r>
              <a:rPr lang="zh-TW" altLang="en-US" sz="1200" b="0" i="0" kern="1200" dirty="0">
                <a:solidFill>
                  <a:schemeClr val="tx1"/>
                </a:solidFill>
                <a:effectLst/>
                <a:latin typeface="+mn-lt"/>
                <a:ea typeface="+mn-ea"/>
                <a:cs typeface="+mn-cs"/>
              </a:rPr>
              <a:t>​</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這是</a:t>
            </a:r>
            <a:r>
              <a:rPr lang="en-US" altLang="zh-TW" sz="1200" b="0" i="0" kern="1200" dirty="0">
                <a:solidFill>
                  <a:schemeClr val="tx1"/>
                </a:solidFill>
                <a:effectLst/>
                <a:latin typeface="+mn-lt"/>
                <a:ea typeface="+mn-ea"/>
                <a:cs typeface="+mn-cs"/>
              </a:rPr>
              <a:t>NAR transformer</a:t>
            </a:r>
            <a:r>
              <a:rPr lang="zh-TW" altLang="en-US" sz="1200" b="0" i="0" kern="1200" dirty="0">
                <a:solidFill>
                  <a:schemeClr val="tx1"/>
                </a:solidFill>
                <a:effectLst/>
                <a:latin typeface="+mn-lt"/>
                <a:ea typeface="+mn-ea"/>
                <a:cs typeface="+mn-cs"/>
              </a:rPr>
              <a:t>的損失函數。這次，我們還要考慮到一個</a:t>
            </a:r>
            <a:r>
              <a:rPr lang="en-US" altLang="zh-TW" sz="1200" b="0" i="0" kern="1200" dirty="0">
                <a:solidFill>
                  <a:schemeClr val="tx1"/>
                </a:solidFill>
                <a:effectLst/>
                <a:latin typeface="+mn-lt"/>
                <a:ea typeface="+mn-ea"/>
                <a:cs typeface="+mn-cs"/>
              </a:rPr>
              <a:t>masking</a:t>
            </a:r>
            <a:r>
              <a:rPr lang="zh-TW" altLang="en-US" sz="1200" b="0" i="0" kern="1200" dirty="0">
                <a:solidFill>
                  <a:schemeClr val="tx1"/>
                </a:solidFill>
                <a:effectLst/>
                <a:latin typeface="+mn-lt"/>
                <a:ea typeface="+mn-ea"/>
                <a:cs typeface="+mn-cs"/>
              </a:rPr>
              <a:t>策略，這意味著我們只在某些位置計算損失，而不是整張圖片的每一個位置。因為這種損失函數允許模型</a:t>
            </a:r>
            <a:r>
              <a:rPr lang="zh-TW" altLang="en-US" sz="1200" b="1" i="0" kern="1200" dirty="0">
                <a:solidFill>
                  <a:schemeClr val="tx1"/>
                </a:solidFill>
                <a:effectLst/>
                <a:latin typeface="+mn-lt"/>
                <a:ea typeface="+mn-ea"/>
                <a:cs typeface="+mn-cs"/>
              </a:rPr>
              <a:t>一次考慮多個元素進行預測，並不是逐步的。由於模型可以隨意選擇考慮哪些元素，所以需要一個遮罩來指示模型哪些部分是已知的，哪些部分是需要預測的。</a:t>
            </a:r>
            <a:endParaRPr lang="en-US" altLang="zh-TW" sz="1200" b="1" i="0" kern="1200" dirty="0">
              <a:solidFill>
                <a:schemeClr val="tx1"/>
              </a:solidFill>
              <a:effectLst/>
              <a:latin typeface="+mn-lt"/>
              <a:ea typeface="+mn-ea"/>
              <a:cs typeface="+mn-cs"/>
            </a:endParaRPr>
          </a:p>
          <a:p>
            <a:r>
              <a:rPr lang="en-US" altLang="zh-TW" sz="1200" b="0" i="1" kern="1200" dirty="0">
                <a:solidFill>
                  <a:schemeClr val="tx1"/>
                </a:solidFill>
                <a:effectLst/>
                <a:latin typeface="+mn-lt"/>
                <a:ea typeface="+mn-ea"/>
                <a:cs typeface="+mn-cs"/>
              </a:rPr>
              <a:t>Z</a:t>
            </a:r>
            <a:r>
              <a:rPr lang="zh-TW" altLang="en-US" sz="1200" b="0"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 是指不在 </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 中的標記集合。換句話說，它表示所有未被遮罩的標記。</a:t>
            </a:r>
          </a:p>
          <a:p>
            <a:r>
              <a:rPr lang="zh-TW" altLang="en-US" sz="1200" b="0" i="0" kern="1200" dirty="0">
                <a:solidFill>
                  <a:schemeClr val="tx1"/>
                </a:solidFill>
                <a:effectLst/>
                <a:latin typeface="+mn-lt"/>
                <a:ea typeface="+mn-ea"/>
                <a:cs typeface="+mn-cs"/>
              </a:rPr>
              <a:t>方程式</a:t>
            </a:r>
            <a:r>
              <a:rPr lang="en-US" altLang="zh-TW" sz="1200" b="0" i="0" kern="1200" dirty="0">
                <a:solidFill>
                  <a:schemeClr val="tx1"/>
                </a:solidFill>
                <a:effectLst/>
                <a:latin typeface="+mn-lt"/>
                <a:ea typeface="+mn-ea"/>
                <a:cs typeface="+mn-cs"/>
              </a:rPr>
              <a:t>(3)</a:t>
            </a:r>
            <a:r>
              <a:rPr lang="zh-TW" altLang="en-US" sz="1200" b="0" i="0" kern="1200" dirty="0">
                <a:solidFill>
                  <a:schemeClr val="tx1"/>
                </a:solidFill>
                <a:effectLst/>
                <a:latin typeface="+mn-lt"/>
                <a:ea typeface="+mn-ea"/>
                <a:cs typeface="+mn-cs"/>
              </a:rPr>
              <a:t>表示的概念與</a:t>
            </a:r>
            <a:r>
              <a:rPr lang="en-US" altLang="zh-TW" sz="1200" b="0" i="0" kern="1200" dirty="0">
                <a:solidFill>
                  <a:schemeClr val="tx1"/>
                </a:solidFill>
                <a:effectLst/>
                <a:latin typeface="+mn-lt"/>
                <a:ea typeface="+mn-ea"/>
                <a:cs typeface="+mn-cs"/>
              </a:rPr>
              <a:t>AR</a:t>
            </a:r>
            <a:r>
              <a:rPr lang="zh-TW" altLang="en-US" sz="1200" b="0" i="0" kern="1200" dirty="0">
                <a:solidFill>
                  <a:schemeClr val="tx1"/>
                </a:solidFill>
                <a:effectLst/>
                <a:latin typeface="+mn-lt"/>
                <a:ea typeface="+mn-ea"/>
                <a:cs typeface="+mn-cs"/>
              </a:rPr>
              <a:t>的概念相似，但</a:t>
            </a:r>
            <a:r>
              <a:rPr lang="zh-TW" altLang="en-US" sz="1200" b="1" i="0" kern="1200" dirty="0">
                <a:solidFill>
                  <a:schemeClr val="tx1"/>
                </a:solidFill>
                <a:effectLst/>
                <a:latin typeface="+mn-lt"/>
                <a:ea typeface="+mn-ea"/>
                <a:cs typeface="+mn-cs"/>
              </a:rPr>
              <a:t>它只考慮</a:t>
            </a:r>
            <a:r>
              <a:rPr lang="en-US" altLang="zh-TW" sz="1200" b="1" i="0" kern="1200" dirty="0">
                <a:solidFill>
                  <a:schemeClr val="tx1"/>
                </a:solidFill>
                <a:effectLst/>
                <a:latin typeface="+mn-lt"/>
                <a:ea typeface="+mn-ea"/>
                <a:cs typeface="+mn-cs"/>
              </a:rPr>
              <a:t>masking</a:t>
            </a:r>
            <a:r>
              <a:rPr lang="zh-TW" altLang="en-US" sz="1200" b="1" i="0" kern="1200" dirty="0">
                <a:solidFill>
                  <a:schemeClr val="tx1"/>
                </a:solidFill>
                <a:effectLst/>
                <a:latin typeface="+mn-lt"/>
                <a:ea typeface="+mn-ea"/>
                <a:cs typeface="+mn-cs"/>
              </a:rPr>
              <a:t>區域內的</a:t>
            </a:r>
            <a:r>
              <a:rPr lang="en-US" altLang="zh-TW" sz="1200" b="1" i="0" kern="1200" dirty="0">
                <a:solidFill>
                  <a:schemeClr val="tx1"/>
                </a:solidFill>
                <a:effectLst/>
                <a:latin typeface="+mn-lt"/>
                <a:ea typeface="+mn-ea"/>
                <a:cs typeface="+mn-cs"/>
              </a:rPr>
              <a:t>tokens</a:t>
            </a:r>
            <a:r>
              <a:rPr lang="zh-TW" altLang="en-US" sz="1200" b="0"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M</a:t>
            </a:r>
            <a:r>
              <a:rPr lang="en-US" altLang="zh-TW"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PM</a:t>
            </a:r>
            <a:r>
              <a:rPr lang="zh-TW" altLang="en-US" sz="1200" b="0" i="0" kern="1200" dirty="0">
                <a:solidFill>
                  <a:schemeClr val="tx1"/>
                </a:solidFill>
                <a:effectLst/>
                <a:latin typeface="+mn-lt"/>
                <a:ea typeface="+mn-ea"/>
                <a:cs typeface="+mn-cs"/>
              </a:rPr>
              <a:t>這表示從遮罩分佈 </a:t>
            </a:r>
            <a:r>
              <a:rPr lang="en-US" altLang="zh-TW" sz="1200" b="0" i="1" kern="1200" dirty="0">
                <a:solidFill>
                  <a:schemeClr val="tx1"/>
                </a:solidFill>
                <a:effectLst/>
                <a:latin typeface="+mn-lt"/>
                <a:ea typeface="+mn-ea"/>
                <a:cs typeface="+mn-cs"/>
              </a:rPr>
              <a:t>PM</a:t>
            </a:r>
            <a:r>
              <a:rPr lang="zh-TW" altLang="en-US" sz="1200" b="0" i="0" kern="1200" dirty="0">
                <a:solidFill>
                  <a:schemeClr val="tx1"/>
                </a:solidFill>
                <a:effectLst/>
                <a:latin typeface="+mn-lt"/>
                <a:ea typeface="+mn-ea"/>
                <a:cs typeface="+mn-cs"/>
              </a:rPr>
              <a:t>​ 中取樣一組遮罩標記索引 </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。這些索引表示哪些部分的輸入被遮蔽或隱藏，以便模型可以嘗試預測它們。</a:t>
            </a:r>
            <a:r>
              <a:rPr lang="zh-TW" altLang="en-US" sz="1200" b="1" i="0" kern="1200" dirty="0">
                <a:solidFill>
                  <a:schemeClr val="tx1"/>
                </a:solidFill>
                <a:effectLst/>
                <a:latin typeface="+mn-lt"/>
                <a:ea typeface="+mn-ea"/>
                <a:cs typeface="+mn-cs"/>
              </a:rPr>
              <a:t>−</a:t>
            </a:r>
            <a:r>
              <a:rPr lang="en-US" altLang="zh-TW" sz="1200" b="1" i="0" kern="1200" dirty="0" err="1">
                <a:solidFill>
                  <a:schemeClr val="tx1"/>
                </a:solidFill>
                <a:effectLst/>
                <a:latin typeface="+mn-lt"/>
                <a:ea typeface="+mn-ea"/>
                <a:cs typeface="+mn-cs"/>
              </a:rPr>
              <a:t>log</a:t>
            </a:r>
            <a:r>
              <a:rPr lang="en-US" altLang="zh-TW" sz="1200" b="1" i="1" kern="1200" dirty="0" err="1">
                <a:solidFill>
                  <a:schemeClr val="tx1"/>
                </a:solidFill>
                <a:effectLst/>
                <a:latin typeface="+mn-lt"/>
                <a:ea typeface="+mn-ea"/>
                <a:cs typeface="+mn-cs"/>
              </a:rPr>
              <a:t>Pθ</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ZM</a:t>
            </a:r>
            <a:r>
              <a:rPr lang="zh-TW" altLang="en-US"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Z</a:t>
            </a:r>
            <a:r>
              <a:rPr lang="zh-TW" altLang="en-US"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M</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a:t>
            </a:r>
            <a:r>
              <a:rPr lang="en-US" altLang="zh-TW" sz="1200" b="1" i="1" kern="1200" dirty="0" err="1">
                <a:solidFill>
                  <a:schemeClr val="tx1"/>
                </a:solidFill>
                <a:effectLst/>
                <a:latin typeface="+mn-lt"/>
                <a:ea typeface="+mn-ea"/>
                <a:cs typeface="+mn-cs"/>
              </a:rPr>
              <a:t>Pϕ</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：這是評估模型如何預測被遮罩的標記 </a:t>
            </a:r>
            <a:r>
              <a:rPr lang="en-US" altLang="zh-TW" sz="1200" b="0" i="1" kern="1200" dirty="0">
                <a:solidFill>
                  <a:schemeClr val="tx1"/>
                </a:solidFill>
                <a:effectLst/>
                <a:latin typeface="+mn-lt"/>
                <a:ea typeface="+mn-ea"/>
                <a:cs typeface="+mn-cs"/>
              </a:rPr>
              <a:t>ZM</a:t>
            </a:r>
            <a:r>
              <a:rPr lang="zh-TW" altLang="en-US" sz="1200" b="0" i="0" kern="1200" dirty="0">
                <a:solidFill>
                  <a:schemeClr val="tx1"/>
                </a:solidFill>
                <a:effectLst/>
                <a:latin typeface="+mn-lt"/>
                <a:ea typeface="+mn-ea"/>
                <a:cs typeface="+mn-cs"/>
              </a:rPr>
              <a:t>​，給定未被遮罩的標記 </a:t>
            </a:r>
            <a:r>
              <a:rPr lang="en-US" altLang="zh-TW" sz="1200" b="0" i="1" kern="1200" dirty="0">
                <a:solidFill>
                  <a:schemeClr val="tx1"/>
                </a:solidFill>
                <a:effectLst/>
                <a:latin typeface="+mn-lt"/>
                <a:ea typeface="+mn-ea"/>
                <a:cs typeface="+mn-cs"/>
              </a:rPr>
              <a:t>Z</a:t>
            </a:r>
            <a:r>
              <a:rPr lang="zh-TW" altLang="en-US" sz="1200" b="0"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 和提示標記 </a:t>
            </a:r>
            <a:r>
              <a:rPr lang="en-US" altLang="zh-TW" sz="1200" b="0" i="1" kern="1200" dirty="0" err="1">
                <a:solidFill>
                  <a:schemeClr val="tx1"/>
                </a:solidFill>
                <a:effectLst/>
                <a:latin typeface="+mn-lt"/>
                <a:ea typeface="+mn-ea"/>
                <a:cs typeface="+mn-cs"/>
              </a:rPr>
              <a:t>Pϕ</a:t>
            </a:r>
            <a:r>
              <a:rPr lang="zh-TW" altLang="en-US" sz="1200" b="0" i="0" kern="1200" dirty="0">
                <a:solidFill>
                  <a:schemeClr val="tx1"/>
                </a:solidFill>
                <a:effectLst/>
                <a:latin typeface="+mn-lt"/>
                <a:ea typeface="+mn-ea"/>
                <a:cs typeface="+mn-cs"/>
              </a:rPr>
              <a:t>​ 的負對數可能性。</a:t>
            </a:r>
          </a:p>
          <a:p>
            <a:r>
              <a:rPr lang="zh-TW" altLang="en-US" sz="1200" b="0" i="0" kern="1200" dirty="0">
                <a:solidFill>
                  <a:schemeClr val="tx1"/>
                </a:solidFill>
                <a:effectLst/>
                <a:latin typeface="+mn-lt"/>
                <a:ea typeface="+mn-ea"/>
                <a:cs typeface="+mn-cs"/>
              </a:rPr>
              <a:t>方程式</a:t>
            </a:r>
            <a:r>
              <a:rPr lang="en-US" altLang="zh-TW" sz="1200" b="0" i="0" kern="1200" dirty="0">
                <a:solidFill>
                  <a:schemeClr val="tx1"/>
                </a:solidFill>
                <a:effectLst/>
                <a:latin typeface="+mn-lt"/>
                <a:ea typeface="+mn-ea"/>
                <a:cs typeface="+mn-cs"/>
              </a:rPr>
              <a:t>(4)</a:t>
            </a:r>
            <a:r>
              <a:rPr lang="zh-TW" altLang="en-US" sz="1200" b="0" i="0" kern="1200" dirty="0">
                <a:solidFill>
                  <a:schemeClr val="tx1"/>
                </a:solidFill>
                <a:effectLst/>
                <a:latin typeface="+mn-lt"/>
                <a:ea typeface="+mn-ea"/>
                <a:cs typeface="+mn-cs"/>
              </a:rPr>
              <a:t>具體說明了如何計算被</a:t>
            </a:r>
            <a:r>
              <a:rPr lang="en-US" altLang="zh-TW" sz="1200" b="0" i="0" kern="1200" dirty="0">
                <a:solidFill>
                  <a:schemeClr val="tx1"/>
                </a:solidFill>
                <a:effectLst/>
                <a:latin typeface="+mn-lt"/>
                <a:ea typeface="+mn-ea"/>
                <a:cs typeface="+mn-cs"/>
              </a:rPr>
              <a:t>mask</a:t>
            </a:r>
            <a:r>
              <a:rPr lang="zh-TW" altLang="en-US" sz="1200" b="0" i="0" kern="1200" dirty="0">
                <a:solidFill>
                  <a:schemeClr val="tx1"/>
                </a:solidFill>
                <a:effectLst/>
                <a:latin typeface="+mn-lt"/>
                <a:ea typeface="+mn-ea"/>
                <a:cs typeface="+mn-cs"/>
              </a:rPr>
              <a:t>的部分的概率。</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 是一組視覺標記的索引，</a:t>
            </a:r>
            <a:r>
              <a:rPr lang="en-US" altLang="zh-TW" sz="1200" b="0" i="1" kern="1200" dirty="0">
                <a:solidFill>
                  <a:schemeClr val="tx1"/>
                </a:solidFill>
                <a:effectLst/>
                <a:latin typeface="+mn-lt"/>
                <a:ea typeface="+mn-ea"/>
                <a:cs typeface="+mn-cs"/>
              </a:rPr>
              <a:t>ZM</a:t>
            </a:r>
            <a:r>
              <a:rPr lang="zh-TW" altLang="en-US" sz="1200" b="0" i="0" kern="1200" dirty="0">
                <a:solidFill>
                  <a:schemeClr val="tx1"/>
                </a:solidFill>
                <a:effectLst/>
                <a:latin typeface="+mn-lt"/>
                <a:ea typeface="+mn-ea"/>
                <a:cs typeface="+mn-cs"/>
              </a:rPr>
              <a:t>​ 是這些索引對應的標記。方程式表示給定其他標記 </a:t>
            </a:r>
            <a:r>
              <a:rPr lang="en-US" altLang="zh-TW" sz="1200" b="0" i="1" kern="1200" dirty="0">
                <a:solidFill>
                  <a:schemeClr val="tx1"/>
                </a:solidFill>
                <a:effectLst/>
                <a:latin typeface="+mn-lt"/>
                <a:ea typeface="+mn-ea"/>
                <a:cs typeface="+mn-cs"/>
              </a:rPr>
              <a:t>Z</a:t>
            </a:r>
            <a:r>
              <a:rPr lang="zh-TW" altLang="en-US" sz="1200" b="0" i="0" kern="1200" dirty="0">
                <a:solidFill>
                  <a:schemeClr val="tx1"/>
                </a:solidFill>
                <a:effectLst/>
                <a:latin typeface="+mn-lt"/>
                <a:ea typeface="+mn-ea"/>
                <a:cs typeface="+mn-cs"/>
              </a:rPr>
              <a:t>−</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 和提示 </a:t>
            </a:r>
            <a:r>
              <a:rPr lang="en-US" altLang="zh-TW" sz="1200" b="0" i="1" kern="1200" dirty="0" err="1">
                <a:solidFill>
                  <a:schemeClr val="tx1"/>
                </a:solidFill>
                <a:effectLst/>
                <a:latin typeface="+mn-lt"/>
                <a:ea typeface="+mn-ea"/>
                <a:cs typeface="+mn-cs"/>
              </a:rPr>
              <a:t>Pϕ</a:t>
            </a:r>
            <a:r>
              <a:rPr lang="zh-TW" altLang="en-US" sz="1200" b="0" i="0" kern="1200" dirty="0">
                <a:solidFill>
                  <a:schemeClr val="tx1"/>
                </a:solidFill>
                <a:effectLst/>
                <a:latin typeface="+mn-lt"/>
                <a:ea typeface="+mn-ea"/>
                <a:cs typeface="+mn-cs"/>
              </a:rPr>
              <a:t>​ 的情況下，標記集 </a:t>
            </a:r>
            <a:r>
              <a:rPr lang="en-US" altLang="zh-TW" sz="1200" b="0" i="1" kern="1200" dirty="0">
                <a:solidFill>
                  <a:schemeClr val="tx1"/>
                </a:solidFill>
                <a:effectLst/>
                <a:latin typeface="+mn-lt"/>
                <a:ea typeface="+mn-ea"/>
                <a:cs typeface="+mn-cs"/>
              </a:rPr>
              <a:t>ZM</a:t>
            </a:r>
            <a:r>
              <a:rPr lang="zh-TW" altLang="en-US" sz="1200" b="0" i="0" kern="1200" dirty="0">
                <a:solidFill>
                  <a:schemeClr val="tx1"/>
                </a:solidFill>
                <a:effectLst/>
                <a:latin typeface="+mn-lt"/>
                <a:ea typeface="+mn-ea"/>
                <a:cs typeface="+mn-cs"/>
              </a:rPr>
              <a:t>​ 的聯合概率。這是通過對所有 </a:t>
            </a:r>
            <a:r>
              <a:rPr lang="en-US" altLang="zh-TW" sz="1200" b="0" i="1" kern="1200" dirty="0" err="1">
                <a:solidFill>
                  <a:schemeClr val="tx1"/>
                </a:solidFill>
                <a:effectLst/>
                <a:latin typeface="+mn-lt"/>
                <a:ea typeface="+mn-ea"/>
                <a:cs typeface="+mn-cs"/>
              </a:rPr>
              <a:t>i</a:t>
            </a:r>
            <a:r>
              <a:rPr lang="zh-TW" altLang="en-US" sz="1200" b="0" i="0" kern="1200" dirty="0">
                <a:solidFill>
                  <a:schemeClr val="tx1"/>
                </a:solidFill>
                <a:effectLst/>
                <a:latin typeface="+mn-lt"/>
                <a:ea typeface="+mn-ea"/>
                <a:cs typeface="+mn-cs"/>
              </a:rPr>
              <a:t> 在 </a:t>
            </a:r>
            <a:r>
              <a:rPr lang="en-US" altLang="zh-TW" sz="1200" b="0" i="1"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 中的標記的條件概率的乘積得到的。</a:t>
            </a:r>
          </a:p>
          <a:p>
            <a:r>
              <a:rPr lang="zh-TW" altLang="en-US" sz="1200" b="0" i="0" kern="1200" dirty="0">
                <a:solidFill>
                  <a:schemeClr val="tx1"/>
                </a:solidFill>
                <a:effectLst/>
                <a:latin typeface="+mn-lt"/>
                <a:ea typeface="+mn-ea"/>
                <a:cs typeface="+mn-cs"/>
              </a:rPr>
              <a:t>最後的描述說明了</a:t>
            </a:r>
            <a:r>
              <a:rPr lang="en-US" altLang="zh-TW" sz="1200" b="0" i="0" kern="1200" dirty="0">
                <a:solidFill>
                  <a:schemeClr val="tx1"/>
                </a:solidFill>
                <a:effectLst/>
                <a:latin typeface="+mn-lt"/>
                <a:ea typeface="+mn-ea"/>
                <a:cs typeface="+mn-cs"/>
              </a:rPr>
              <a:t>M</a:t>
            </a:r>
            <a:r>
              <a:rPr lang="zh-TW" altLang="en-US" sz="1200" b="0" i="0" kern="1200" dirty="0">
                <a:solidFill>
                  <a:schemeClr val="tx1"/>
                </a:solidFill>
                <a:effectLst/>
                <a:latin typeface="+mn-lt"/>
                <a:ea typeface="+mn-ea"/>
                <a:cs typeface="+mn-cs"/>
              </a:rPr>
              <a:t>是一個選定的</a:t>
            </a:r>
            <a:r>
              <a:rPr lang="en-US" altLang="zh-TW" sz="1200" b="0" i="0" kern="1200" dirty="0">
                <a:solidFill>
                  <a:schemeClr val="tx1"/>
                </a:solidFill>
                <a:effectLst/>
                <a:latin typeface="+mn-lt"/>
                <a:ea typeface="+mn-ea"/>
                <a:cs typeface="+mn-cs"/>
              </a:rPr>
              <a:t>tokens</a:t>
            </a:r>
            <a:r>
              <a:rPr lang="zh-TW" altLang="en-US" sz="1200" b="0" i="0" kern="1200" dirty="0">
                <a:solidFill>
                  <a:schemeClr val="tx1"/>
                </a:solidFill>
                <a:effectLst/>
                <a:latin typeface="+mn-lt"/>
                <a:ea typeface="+mn-ea"/>
                <a:cs typeface="+mn-cs"/>
              </a:rPr>
              <a:t>集合，代表要被</a:t>
            </a:r>
            <a:r>
              <a:rPr lang="en-US" altLang="zh-TW" sz="1200" b="0" i="0" kern="1200" dirty="0">
                <a:solidFill>
                  <a:schemeClr val="tx1"/>
                </a:solidFill>
                <a:effectLst/>
                <a:latin typeface="+mn-lt"/>
                <a:ea typeface="+mn-ea"/>
                <a:cs typeface="+mn-cs"/>
              </a:rPr>
              <a:t>mask</a:t>
            </a:r>
            <a:r>
              <a:rPr lang="zh-TW" altLang="en-US" sz="1200" b="0" i="0" kern="1200" dirty="0">
                <a:solidFill>
                  <a:schemeClr val="tx1"/>
                </a:solidFill>
                <a:effectLst/>
                <a:latin typeface="+mn-lt"/>
                <a:ea typeface="+mn-ea"/>
                <a:cs typeface="+mn-cs"/>
              </a:rPr>
              <a:t>的部分，而</a:t>
            </a:r>
            <a:r>
              <a:rPr lang="en-US" altLang="zh-TW" sz="1200" b="0" i="1" kern="1200" dirty="0">
                <a:solidFill>
                  <a:schemeClr val="tx1"/>
                </a:solidFill>
                <a:effectLst/>
                <a:latin typeface="+mn-lt"/>
                <a:ea typeface="+mn-ea"/>
                <a:cs typeface="+mn-cs"/>
              </a:rPr>
              <a:t>ZM</a:t>
            </a:r>
            <a:r>
              <a:rPr lang="zh-TW" altLang="en-US" sz="1200" b="0" i="0" kern="1200" dirty="0">
                <a:solidFill>
                  <a:schemeClr val="tx1"/>
                </a:solidFill>
                <a:effectLst/>
                <a:latin typeface="+mn-lt"/>
                <a:ea typeface="+mn-ea"/>
                <a:cs typeface="+mn-cs"/>
              </a:rPr>
              <a:t>​則是這些位置的實際</a:t>
            </a:r>
            <a:r>
              <a:rPr lang="en-US" altLang="zh-TW" sz="1200" b="0" i="0" kern="1200" dirty="0">
                <a:solidFill>
                  <a:schemeClr val="tx1"/>
                </a:solidFill>
                <a:effectLst/>
                <a:latin typeface="+mn-lt"/>
                <a:ea typeface="+mn-ea"/>
                <a:cs typeface="+mn-cs"/>
              </a:rPr>
              <a:t>tokens</a:t>
            </a:r>
            <a:r>
              <a:rPr lang="zh-TW" altLang="en-US" sz="1200" b="0" i="0" kern="1200" dirty="0">
                <a:solidFill>
                  <a:schemeClr val="tx1"/>
                </a:solidFill>
                <a:effectLst/>
                <a:latin typeface="+mn-lt"/>
                <a:ea typeface="+mn-ea"/>
                <a:cs typeface="+mn-cs"/>
              </a:rPr>
              <a:t>。</a:t>
            </a:r>
          </a:p>
          <a:p>
            <a:endParaRPr lang="en-US" altLang="zh-TW" sz="1200" b="0" i="0" kern="1200" dirty="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10</a:t>
            </a:fld>
            <a:endParaRPr lang="zh-TW" altLang="en-US"/>
          </a:p>
        </p:txBody>
      </p:sp>
    </p:spTree>
    <p:extLst>
      <p:ext uri="{BB962C8B-B14F-4D97-AF65-F5344CB8AC3E}">
        <p14:creationId xmlns:p14="http://schemas.microsoft.com/office/powerpoint/2010/main" val="2599778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for </a:t>
            </a:r>
            <a:r>
              <a:rPr lang="en-US" altLang="zh-TW" dirty="0" err="1"/>
              <a:t>i</a:t>
            </a:r>
            <a:r>
              <a:rPr lang="en-US" altLang="zh-TW" dirty="0"/>
              <a:t> ← 1 to H × W do</a:t>
            </a:r>
            <a:r>
              <a:rPr lang="zh-TW" altLang="en-US" dirty="0"/>
              <a:t>表示</a:t>
            </a:r>
            <a:r>
              <a:rPr lang="zh-TW" altLang="en-US" b="1" dirty="0"/>
              <a:t>對圖像中的每個位置</a:t>
            </a:r>
            <a:r>
              <a:rPr lang="en-US" altLang="zh-TW" b="1" dirty="0" err="1"/>
              <a:t>i</a:t>
            </a:r>
            <a:r>
              <a:rPr lang="zh-TW" altLang="en-US" b="1" dirty="0"/>
              <a:t>進行解碼</a:t>
            </a:r>
            <a:endParaRPr lang="en-US" altLang="zh-TW" b="1" dirty="0"/>
          </a:p>
          <a:p>
            <a:r>
              <a:rPr lang="en-US" altLang="zh-TW" dirty="0" err="1"/>
              <a:t>zi</a:t>
            </a:r>
            <a:r>
              <a:rPr lang="en-US" altLang="zh-TW" dirty="0"/>
              <a:t> ∼ </a:t>
            </a:r>
            <a:r>
              <a:rPr lang="en-US" altLang="zh-TW" dirty="0" err="1"/>
              <a:t>Pθ</a:t>
            </a:r>
            <a:r>
              <a:rPr lang="en-US" altLang="zh-TW" dirty="0"/>
              <a:t> (</a:t>
            </a:r>
            <a:r>
              <a:rPr lang="en-US" altLang="zh-TW" dirty="0" err="1"/>
              <a:t>zi</a:t>
            </a:r>
            <a:r>
              <a:rPr lang="en-US" altLang="zh-TW" dirty="0"/>
              <a:t>|ˆz&lt;</a:t>
            </a:r>
            <a:r>
              <a:rPr lang="en-US" altLang="zh-TW" dirty="0" err="1"/>
              <a:t>i</a:t>
            </a:r>
            <a:r>
              <a:rPr lang="en-US" altLang="zh-TW" dirty="0"/>
              <a:t>, </a:t>
            </a:r>
            <a:r>
              <a:rPr lang="en-US" altLang="zh-TW" dirty="0" err="1"/>
              <a:t>Pφ</a:t>
            </a:r>
            <a:r>
              <a:rPr lang="en-US" altLang="zh-TW" dirty="0"/>
              <a:t>)</a:t>
            </a:r>
            <a:r>
              <a:rPr lang="zh-TW" altLang="en-US" b="1" dirty="0"/>
              <a:t>表示在給定前</a:t>
            </a:r>
            <a:r>
              <a:rPr lang="en-US" altLang="zh-TW" b="1" dirty="0"/>
              <a:t>i-1</a:t>
            </a:r>
            <a:r>
              <a:rPr lang="zh-TW" altLang="en-US" b="1" dirty="0"/>
              <a:t>個位置已經生成的</a:t>
            </a:r>
            <a:r>
              <a:rPr lang="en-US" altLang="zh-TW" b="1" dirty="0"/>
              <a:t>token</a:t>
            </a:r>
            <a:r>
              <a:rPr lang="zh-TW" altLang="en-US" b="1" dirty="0"/>
              <a:t>的情況下，預測第</a:t>
            </a:r>
            <a:r>
              <a:rPr lang="en-US" altLang="zh-TW" b="1" dirty="0" err="1"/>
              <a:t>i</a:t>
            </a:r>
            <a:r>
              <a:rPr lang="zh-TW" altLang="en-US" b="1" dirty="0"/>
              <a:t>個位置的</a:t>
            </a:r>
            <a:r>
              <a:rPr lang="en-US" altLang="zh-TW" b="1" dirty="0"/>
              <a:t>token</a:t>
            </a:r>
            <a:r>
              <a:rPr lang="zh-TW" altLang="en-US" dirty="0"/>
              <a:t>。最終，模型會生成一個完整的圖像，其中每個位置都對應著一個</a:t>
            </a:r>
            <a:r>
              <a:rPr lang="en-US" altLang="zh-TW" dirty="0"/>
              <a:t>token</a:t>
            </a:r>
            <a:r>
              <a:rPr lang="zh-TW" altLang="en-US" dirty="0"/>
              <a:t>。</a:t>
            </a:r>
            <a:endParaRPr lang="en-US" altLang="zh-TW" dirty="0"/>
          </a:p>
          <a:p>
            <a:endParaRPr lang="en-US" altLang="zh-TW" dirty="0"/>
          </a:p>
          <a:p>
            <a:r>
              <a:rPr lang="en-US" altLang="zh-TW" dirty="0"/>
              <a:t>Scheduled parallel decoding:</a:t>
            </a:r>
            <a:r>
              <a:rPr lang="zh-TW" altLang="en-US" dirty="0"/>
              <a:t>在每個解碼步驟中，模型</a:t>
            </a:r>
            <a:r>
              <a:rPr lang="zh-TW" altLang="en-US" b="1" dirty="0"/>
              <a:t>會根據當前已經解碼出來的</a:t>
            </a:r>
            <a:r>
              <a:rPr lang="en-US" altLang="zh-TW" b="1" dirty="0"/>
              <a:t>token</a:t>
            </a:r>
            <a:r>
              <a:rPr lang="zh-TW" altLang="en-US" b="1" dirty="0"/>
              <a:t>，預測下一個一定數量的</a:t>
            </a:r>
            <a:r>
              <a:rPr lang="en-US" altLang="zh-TW" b="1" dirty="0"/>
              <a:t>token</a:t>
            </a:r>
            <a:r>
              <a:rPr lang="zh-TW" altLang="en-US" b="1" dirty="0"/>
              <a:t>，然後從這些預測結果中選擇概率最大的</a:t>
            </a:r>
            <a:r>
              <a:rPr lang="en-US" altLang="zh-TW" b="1" dirty="0"/>
              <a:t>k</a:t>
            </a:r>
            <a:r>
              <a:rPr lang="zh-TW" altLang="en-US" b="1" dirty="0"/>
              <a:t>個</a:t>
            </a:r>
            <a:r>
              <a:rPr lang="en-US" altLang="zh-TW" b="1" dirty="0"/>
              <a:t>token</a:t>
            </a:r>
            <a:r>
              <a:rPr lang="zh-TW" altLang="en-US" b="1" dirty="0"/>
              <a:t>，將它們加入到集合</a:t>
            </a:r>
            <a:r>
              <a:rPr lang="en-US" altLang="zh-TW" b="1" dirty="0"/>
              <a:t>M</a:t>
            </a:r>
            <a:r>
              <a:rPr lang="zh-TW" altLang="en-US" b="1" dirty="0"/>
              <a:t>中。</a:t>
            </a:r>
            <a:endParaRPr lang="en-US" altLang="zh-TW" b="1" dirty="0"/>
          </a:p>
          <a:p>
            <a:r>
              <a:rPr lang="en-US" altLang="zh-TW" dirty="0"/>
              <a:t>T</a:t>
            </a:r>
            <a:r>
              <a:rPr lang="en-US" altLang="zh-TW" sz="1200" b="0" i="0" kern="1200" dirty="0">
                <a:solidFill>
                  <a:schemeClr val="tx1"/>
                </a:solidFill>
                <a:effectLst/>
                <a:latin typeface="+mn-lt"/>
                <a:ea typeface="+mn-ea"/>
                <a:cs typeface="+mn-cs"/>
              </a:rPr>
              <a:t> </a:t>
            </a:r>
            <a:r>
              <a:rPr lang="zh-TW" altLang="en-US" sz="1200" b="0" i="0" kern="1200" dirty="0">
                <a:solidFill>
                  <a:schemeClr val="tx1"/>
                </a:solidFill>
                <a:effectLst/>
                <a:latin typeface="+mn-lt"/>
                <a:ea typeface="+mn-ea"/>
                <a:cs typeface="+mn-cs"/>
              </a:rPr>
              <a:t>可能代表了迭代的總次數。</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第二行</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對於</a:t>
            </a:r>
            <a:r>
              <a:rPr lang="en-US" altLang="zh-TW" dirty="0"/>
              <a:t>M</a:t>
            </a:r>
            <a:r>
              <a:rPr lang="zh-TW" altLang="en-US" sz="1200" b="0" i="0" kern="1200" dirty="0">
                <a:solidFill>
                  <a:schemeClr val="tx1"/>
                </a:solidFill>
                <a:effectLst/>
                <a:latin typeface="+mn-lt"/>
                <a:ea typeface="+mn-ea"/>
                <a:cs typeface="+mn-cs"/>
              </a:rPr>
              <a:t>中的每一個索引</a:t>
            </a:r>
            <a:r>
              <a:rPr lang="en-US" altLang="zh-TW" dirty="0" err="1"/>
              <a:t>i</a:t>
            </a:r>
            <a:r>
              <a:rPr lang="zh-TW" altLang="en-US" sz="1200" b="0"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基於概率分布 </a:t>
            </a:r>
            <a:r>
              <a:rPr lang="en-US" altLang="zh-TW" sz="1200" b="1" i="1" kern="1200" dirty="0" err="1">
                <a:solidFill>
                  <a:schemeClr val="tx1"/>
                </a:solidFill>
                <a:effectLst/>
                <a:latin typeface="+mn-lt"/>
                <a:ea typeface="+mn-ea"/>
                <a:cs typeface="+mn-cs"/>
              </a:rPr>
              <a:t>Pθ</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a:t>
            </a:r>
            <a:r>
              <a:rPr lang="en-US" altLang="zh-TW" sz="1200" b="1" i="1" kern="1200" dirty="0" err="1">
                <a:solidFill>
                  <a:schemeClr val="tx1"/>
                </a:solidFill>
                <a:effectLst/>
                <a:latin typeface="+mn-lt"/>
                <a:ea typeface="+mn-ea"/>
                <a:cs typeface="+mn-cs"/>
              </a:rPr>
              <a:t>zi</a:t>
            </a:r>
            <a:r>
              <a:rPr lang="zh-TW" altLang="en-US"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Z</a:t>
            </a:r>
            <a:r>
              <a:rPr lang="zh-TW" altLang="en-US"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M</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a:t>
            </a:r>
            <a:r>
              <a:rPr lang="en-US" altLang="zh-TW" sz="1200" b="1" i="1" kern="1200" dirty="0" err="1">
                <a:solidFill>
                  <a:schemeClr val="tx1"/>
                </a:solidFill>
                <a:effectLst/>
                <a:latin typeface="+mn-lt"/>
                <a:ea typeface="+mn-ea"/>
                <a:cs typeface="+mn-cs"/>
              </a:rPr>
              <a:t>Pϕ</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a:t>
            </a:r>
            <a:r>
              <a:rPr lang="zh-TW" altLang="en-US" sz="1200" b="1" i="0" kern="1200" dirty="0">
                <a:solidFill>
                  <a:schemeClr val="tx1"/>
                </a:solidFill>
                <a:effectLst/>
                <a:latin typeface="+mn-lt"/>
                <a:ea typeface="+mn-ea"/>
                <a:cs typeface="+mn-cs"/>
              </a:rPr>
              <a:t>，我們采樣出一個值 </a:t>
            </a:r>
            <a:r>
              <a:rPr lang="en-US" altLang="zh-TW" sz="1200" b="1" i="1" kern="1200" dirty="0">
                <a:solidFill>
                  <a:schemeClr val="tx1"/>
                </a:solidFill>
                <a:effectLst/>
                <a:latin typeface="+mn-lt"/>
                <a:ea typeface="+mn-ea"/>
                <a:cs typeface="+mn-cs"/>
              </a:rPr>
              <a:t>z</a:t>
            </a:r>
            <a:r>
              <a:rPr lang="zh-TW" altLang="en-US" sz="1200" b="1" i="0" kern="1200" dirty="0">
                <a:solidFill>
                  <a:schemeClr val="tx1"/>
                </a:solidFill>
                <a:effectLst/>
                <a:latin typeface="+mn-lt"/>
                <a:ea typeface="+mn-ea"/>
                <a:cs typeface="+mn-cs"/>
              </a:rPr>
              <a:t>ˆ</a:t>
            </a:r>
            <a:r>
              <a:rPr lang="en-US" altLang="zh-TW" sz="1200" b="1" i="1" kern="1200" dirty="0" err="1">
                <a:solidFill>
                  <a:schemeClr val="tx1"/>
                </a:solidFill>
                <a:effectLst/>
                <a:latin typeface="+mn-lt"/>
                <a:ea typeface="+mn-ea"/>
                <a:cs typeface="+mn-cs"/>
              </a:rPr>
              <a:t>i</a:t>
            </a:r>
            <a:r>
              <a:rPr lang="zh-TW" altLang="en-US" sz="1200" b="1" i="0" kern="1200" dirty="0">
                <a:solidFill>
                  <a:schemeClr val="tx1"/>
                </a:solidFill>
                <a:effectLst/>
                <a:latin typeface="+mn-lt"/>
                <a:ea typeface="+mn-ea"/>
                <a:cs typeface="+mn-cs"/>
              </a:rPr>
              <a:t>​。而 ∀</a:t>
            </a:r>
            <a:r>
              <a:rPr lang="en-US" altLang="zh-TW" sz="1200" b="1" i="1" kern="1200" dirty="0" err="1">
                <a:solidFill>
                  <a:schemeClr val="tx1"/>
                </a:solidFill>
                <a:effectLst/>
                <a:latin typeface="+mn-lt"/>
                <a:ea typeface="+mn-ea"/>
                <a:cs typeface="+mn-cs"/>
              </a:rPr>
              <a:t>i</a:t>
            </a:r>
            <a:r>
              <a:rPr lang="zh-TW" altLang="en-US" sz="1200" b="1" i="0" kern="1200" dirty="0">
                <a:solidFill>
                  <a:schemeClr val="tx1"/>
                </a:solidFill>
                <a:effectLst/>
                <a:latin typeface="+mn-lt"/>
                <a:ea typeface="+mn-ea"/>
                <a:cs typeface="+mn-cs"/>
              </a:rPr>
              <a:t>∈</a:t>
            </a:r>
            <a:r>
              <a:rPr lang="en-US" altLang="zh-TW" sz="1200" b="1" i="1" kern="1200" dirty="0">
                <a:solidFill>
                  <a:schemeClr val="tx1"/>
                </a:solidFill>
                <a:effectLst/>
                <a:latin typeface="+mn-lt"/>
                <a:ea typeface="+mn-ea"/>
                <a:cs typeface="+mn-cs"/>
              </a:rPr>
              <a:t>M</a:t>
            </a:r>
            <a:r>
              <a:rPr lang="zh-TW" altLang="en-US" sz="1200" b="1" i="0" kern="1200" dirty="0">
                <a:solidFill>
                  <a:schemeClr val="tx1"/>
                </a:solidFill>
                <a:effectLst/>
                <a:latin typeface="+mn-lt"/>
                <a:ea typeface="+mn-ea"/>
                <a:cs typeface="+mn-cs"/>
              </a:rPr>
              <a:t> 則說明我們要對集合 </a:t>
            </a:r>
            <a:r>
              <a:rPr lang="en-US" altLang="zh-TW" sz="1200" b="1" i="1" kern="1200" dirty="0">
                <a:solidFill>
                  <a:schemeClr val="tx1"/>
                </a:solidFill>
                <a:effectLst/>
                <a:latin typeface="+mn-lt"/>
                <a:ea typeface="+mn-ea"/>
                <a:cs typeface="+mn-cs"/>
              </a:rPr>
              <a:t>M</a:t>
            </a:r>
            <a:r>
              <a:rPr lang="zh-TW" altLang="en-US" sz="1200" b="1" i="0" kern="1200" dirty="0">
                <a:solidFill>
                  <a:schemeClr val="tx1"/>
                </a:solidFill>
                <a:effectLst/>
                <a:latin typeface="+mn-lt"/>
                <a:ea typeface="+mn-ea"/>
                <a:cs typeface="+mn-cs"/>
              </a:rPr>
              <a:t> 中的每一個 </a:t>
            </a:r>
            <a:r>
              <a:rPr lang="en-US" altLang="zh-TW" sz="1200" b="1" i="1" kern="1200" dirty="0" err="1">
                <a:solidFill>
                  <a:schemeClr val="tx1"/>
                </a:solidFill>
                <a:effectLst/>
                <a:latin typeface="+mn-lt"/>
                <a:ea typeface="+mn-ea"/>
                <a:cs typeface="+mn-cs"/>
              </a:rPr>
              <a:t>i</a:t>
            </a:r>
            <a:r>
              <a:rPr lang="zh-TW" altLang="en-US" sz="1200" b="1" i="0" kern="1200" dirty="0">
                <a:solidFill>
                  <a:schemeClr val="tx1"/>
                </a:solidFill>
                <a:effectLst/>
                <a:latin typeface="+mn-lt"/>
                <a:ea typeface="+mn-ea"/>
                <a:cs typeface="+mn-cs"/>
              </a:rPr>
              <a:t> 都重複這個抽樣過程。</a:t>
            </a:r>
            <a:r>
              <a:rPr lang="zh-TW" altLang="en-US" sz="1200" b="0" i="0" kern="1200" dirty="0">
                <a:solidFill>
                  <a:schemeClr val="tx1"/>
                </a:solidFill>
                <a:effectLst/>
                <a:latin typeface="+mn-lt"/>
                <a:ea typeface="+mn-ea"/>
                <a:cs typeface="+mn-cs"/>
              </a:rPr>
              <a:t>基本上，</a:t>
            </a:r>
            <a:r>
              <a:rPr lang="zh-TW" altLang="en-US" sz="1200" b="1" i="0" kern="1200" dirty="0">
                <a:solidFill>
                  <a:schemeClr val="tx1"/>
                </a:solidFill>
                <a:effectLst/>
                <a:latin typeface="+mn-lt"/>
                <a:ea typeface="+mn-ea"/>
                <a:cs typeface="+mn-cs"/>
              </a:rPr>
              <a:t>這表示根據已選定的</a:t>
            </a:r>
            <a:r>
              <a:rPr lang="en-US" altLang="zh-TW" sz="1200" b="1" i="0" kern="1200" dirty="0">
                <a:solidFill>
                  <a:schemeClr val="tx1"/>
                </a:solidFill>
                <a:effectLst/>
                <a:latin typeface="+mn-lt"/>
                <a:ea typeface="+mn-ea"/>
                <a:cs typeface="+mn-cs"/>
              </a:rPr>
              <a:t>token</a:t>
            </a:r>
            <a:r>
              <a:rPr lang="zh-TW" altLang="en-US" sz="1200" b="1" i="0" kern="1200" dirty="0">
                <a:solidFill>
                  <a:schemeClr val="tx1"/>
                </a:solidFill>
                <a:effectLst/>
                <a:latin typeface="+mn-lt"/>
                <a:ea typeface="+mn-ea"/>
                <a:cs typeface="+mn-cs"/>
              </a:rPr>
              <a:t>（由</a:t>
            </a:r>
            <a:r>
              <a:rPr lang="en-US" altLang="zh-TW" b="1" dirty="0"/>
              <a:t>M</a:t>
            </a:r>
            <a:r>
              <a:rPr lang="zh-TW" altLang="en-US" sz="1200" b="1" i="0" kern="1200" dirty="0">
                <a:solidFill>
                  <a:schemeClr val="tx1"/>
                </a:solidFill>
                <a:effectLst/>
                <a:latin typeface="+mn-lt"/>
                <a:ea typeface="+mn-ea"/>
                <a:cs typeface="+mn-cs"/>
              </a:rPr>
              <a:t>給出）和</a:t>
            </a:r>
            <a:r>
              <a:rPr lang="en-US" altLang="zh-TW" sz="1200" b="1" i="0" kern="1200" dirty="0">
                <a:solidFill>
                  <a:schemeClr val="tx1"/>
                </a:solidFill>
                <a:effectLst/>
                <a:latin typeface="+mn-lt"/>
                <a:ea typeface="+mn-ea"/>
                <a:cs typeface="+mn-cs"/>
              </a:rPr>
              <a:t>prompt token </a:t>
            </a:r>
            <a:r>
              <a:rPr lang="en-US" altLang="zh-TW" b="1" dirty="0" err="1"/>
              <a:t>Pφ</a:t>
            </a:r>
            <a:r>
              <a:rPr lang="zh-TW" altLang="en-US" sz="1200" b="1" i="0" kern="1200" dirty="0">
                <a:solidFill>
                  <a:schemeClr val="tx1"/>
                </a:solidFill>
                <a:effectLst/>
                <a:latin typeface="+mn-lt"/>
                <a:ea typeface="+mn-ea"/>
                <a:cs typeface="+mn-cs"/>
              </a:rPr>
              <a:t>，預測下一個</a:t>
            </a:r>
            <a:r>
              <a:rPr lang="en-US" altLang="zh-TW" sz="1200" b="1" i="0" kern="1200" dirty="0">
                <a:solidFill>
                  <a:schemeClr val="tx1"/>
                </a:solidFill>
                <a:effectLst/>
                <a:latin typeface="+mn-lt"/>
                <a:ea typeface="+mn-ea"/>
                <a:cs typeface="+mn-cs"/>
              </a:rPr>
              <a:t>token </a:t>
            </a:r>
            <a:r>
              <a:rPr lang="en-US" altLang="zh-TW" b="1" dirty="0" err="1"/>
              <a:t>zi</a:t>
            </a:r>
            <a:r>
              <a:rPr lang="zh-TW" altLang="en-US" sz="1200" b="1" i="0" kern="1200" dirty="0">
                <a:solidFill>
                  <a:schemeClr val="tx1"/>
                </a:solidFill>
                <a:effectLst/>
                <a:latin typeface="+mn-lt"/>
                <a:ea typeface="+mn-ea"/>
                <a:cs typeface="+mn-cs"/>
              </a:rPr>
              <a:t>的值。</a:t>
            </a:r>
            <a:endParaRPr lang="en-US" altLang="zh-TW" b="1" dirty="0"/>
          </a:p>
          <a:p>
            <a:r>
              <a:rPr lang="en-US" altLang="zh-TW" dirty="0"/>
              <a:t>{</a:t>
            </a:r>
            <a:r>
              <a:rPr lang="en-US" altLang="zh-TW" dirty="0" err="1"/>
              <a:t>arg</a:t>
            </a:r>
            <a:r>
              <a:rPr lang="en-US" altLang="zh-TW" dirty="0"/>
              <a:t> </a:t>
            </a:r>
            <a:r>
              <a:rPr lang="en-US" altLang="zh-TW" dirty="0" err="1"/>
              <a:t>topki</a:t>
            </a:r>
            <a:r>
              <a:rPr lang="en-US" altLang="zh-TW" dirty="0"/>
              <a:t> ∈ M(</a:t>
            </a:r>
            <a:r>
              <a:rPr lang="en-US" altLang="zh-TW" dirty="0" err="1"/>
              <a:t>Pθ</a:t>
            </a:r>
            <a:r>
              <a:rPr lang="en-US" altLang="zh-TW" dirty="0"/>
              <a:t> (</a:t>
            </a:r>
            <a:r>
              <a:rPr lang="en-US" altLang="zh-TW" dirty="0" err="1"/>
              <a:t>zi</a:t>
            </a:r>
            <a:r>
              <a:rPr lang="en-US" altLang="zh-TW" dirty="0"/>
              <a:t>|̂ZM , </a:t>
            </a:r>
            <a:r>
              <a:rPr lang="en-US" altLang="zh-TW" dirty="0" err="1"/>
              <a:t>Pφ</a:t>
            </a:r>
            <a:r>
              <a:rPr lang="en-US" altLang="zh-TW" dirty="0"/>
              <a:t>), k = </a:t>
            </a:r>
            <a:r>
              <a:rPr lang="en-US" altLang="zh-TW" dirty="0" err="1"/>
              <a:t>nt</a:t>
            </a:r>
            <a:r>
              <a:rPr lang="en-US" altLang="zh-TW" dirty="0"/>
              <a:t>)}</a:t>
            </a:r>
            <a:r>
              <a:rPr lang="zh-TW" altLang="en-US" dirty="0"/>
              <a:t>表示</a:t>
            </a:r>
            <a:r>
              <a:rPr lang="zh-TW" altLang="en-US" b="1" dirty="0"/>
              <a:t>從集合</a:t>
            </a:r>
            <a:r>
              <a:rPr lang="en-US" altLang="zh-TW" b="1" dirty="0"/>
              <a:t>M</a:t>
            </a:r>
            <a:r>
              <a:rPr lang="zh-TW" altLang="en-US" b="1" dirty="0"/>
              <a:t>中選擇概率最大的</a:t>
            </a:r>
            <a:r>
              <a:rPr lang="en-US" altLang="zh-TW" b="1" dirty="0" err="1"/>
              <a:t>nt</a:t>
            </a:r>
            <a:r>
              <a:rPr lang="zh-TW" altLang="en-US" b="1" dirty="0"/>
              <a:t>個</a:t>
            </a:r>
            <a:r>
              <a:rPr lang="en-US" altLang="zh-TW" b="1" dirty="0"/>
              <a:t>token</a:t>
            </a:r>
            <a:r>
              <a:rPr lang="zh-TW" altLang="en-US" b="1" dirty="0"/>
              <a:t>，將它們加入到集合</a:t>
            </a:r>
            <a:r>
              <a:rPr lang="en-US" altLang="zh-TW" b="1" dirty="0"/>
              <a:t>M</a:t>
            </a:r>
            <a:r>
              <a:rPr lang="zh-TW" altLang="en-US" b="1" dirty="0"/>
              <a:t>中</a:t>
            </a:r>
            <a:r>
              <a:rPr lang="zh-TW" altLang="en-US" dirty="0"/>
              <a:t>。其中，</a:t>
            </a:r>
            <a:r>
              <a:rPr lang="en-US" altLang="zh-TW" b="1" dirty="0" err="1"/>
              <a:t>arg</a:t>
            </a:r>
            <a:r>
              <a:rPr lang="en-US" altLang="zh-TW" b="1" dirty="0"/>
              <a:t> </a:t>
            </a:r>
            <a:r>
              <a:rPr lang="en-US" altLang="zh-TW" b="1" dirty="0" err="1"/>
              <a:t>topk</a:t>
            </a:r>
            <a:r>
              <a:rPr lang="zh-TW" altLang="en-US" b="1" dirty="0"/>
              <a:t>表示選擇概率最大的</a:t>
            </a:r>
            <a:r>
              <a:rPr lang="en-US" altLang="zh-TW" b="1" dirty="0"/>
              <a:t>k</a:t>
            </a:r>
            <a:r>
              <a:rPr lang="zh-TW" altLang="en-US" b="1" dirty="0"/>
              <a:t>個元素的索引</a:t>
            </a:r>
            <a:r>
              <a:rPr lang="zh-TW" altLang="en-US" dirty="0"/>
              <a:t>，</a:t>
            </a:r>
            <a:r>
              <a:rPr lang="en-US" altLang="zh-TW" b="1" dirty="0" err="1"/>
              <a:t>Pθ</a:t>
            </a:r>
            <a:r>
              <a:rPr lang="en-US" altLang="zh-TW" b="1" dirty="0"/>
              <a:t> (</a:t>
            </a:r>
            <a:r>
              <a:rPr lang="en-US" altLang="zh-TW" b="1" dirty="0" err="1"/>
              <a:t>zi</a:t>
            </a:r>
            <a:r>
              <a:rPr lang="en-US" altLang="zh-TW" b="1" dirty="0"/>
              <a:t>|̂ZM , </a:t>
            </a:r>
            <a:r>
              <a:rPr lang="en-US" altLang="zh-TW" b="1" dirty="0" err="1"/>
              <a:t>Pφ</a:t>
            </a:r>
            <a:r>
              <a:rPr lang="en-US" altLang="zh-TW" b="1" dirty="0"/>
              <a:t>)</a:t>
            </a:r>
            <a:r>
              <a:rPr lang="zh-TW" altLang="en-US" b="1" dirty="0"/>
              <a:t>表示在給定已經解碼出來的</a:t>
            </a:r>
            <a:r>
              <a:rPr lang="en-US" altLang="zh-TW" b="1" dirty="0"/>
              <a:t>token</a:t>
            </a:r>
            <a:r>
              <a:rPr lang="zh-TW" altLang="en-US" b="1" dirty="0"/>
              <a:t>的情況下，預測第</a:t>
            </a:r>
            <a:r>
              <a:rPr lang="en-US" altLang="zh-TW" b="1" dirty="0" err="1"/>
              <a:t>i</a:t>
            </a:r>
            <a:r>
              <a:rPr lang="zh-TW" altLang="en-US" b="1" dirty="0"/>
              <a:t>個</a:t>
            </a:r>
            <a:r>
              <a:rPr lang="en-US" altLang="zh-TW" b="1" dirty="0"/>
              <a:t>token</a:t>
            </a:r>
            <a:r>
              <a:rPr lang="zh-TW" altLang="en-US" b="1" dirty="0"/>
              <a:t>的概率。</a:t>
            </a:r>
            <a:endParaRPr lang="en-US" altLang="zh-TW" b="1" dirty="0"/>
          </a:p>
          <a:p>
            <a:endParaRPr lang="en-US" altLang="zh-TW" b="1" dirty="0"/>
          </a:p>
          <a:p>
            <a:r>
              <a:rPr lang="en-US" altLang="zh-TW" sz="1200" dirty="0" err="1"/>
              <a:t>MaskGIT</a:t>
            </a:r>
            <a:r>
              <a:rPr lang="en-US" altLang="zh-TW" sz="1200" dirty="0"/>
              <a:t>:</a:t>
            </a:r>
            <a:r>
              <a:rPr lang="zh-TW" altLang="en-US" sz="1200" dirty="0"/>
              <a:t>也是</a:t>
            </a:r>
            <a:r>
              <a:rPr lang="en-US" altLang="zh-TW" sz="1200" dirty="0"/>
              <a:t>google research</a:t>
            </a:r>
            <a:r>
              <a:rPr lang="zh-TW" altLang="en-US" sz="1200" dirty="0"/>
              <a:t>團隊做的 </a:t>
            </a:r>
            <a:r>
              <a:rPr lang="en-US" altLang="zh-TW" sz="1200" dirty="0"/>
              <a:t>CVPR2022 </a:t>
            </a:r>
            <a:r>
              <a:rPr lang="zh-TW" altLang="en-US" sz="1200" dirty="0"/>
              <a:t>基本上做的方法是一樣的，只是沒有用</a:t>
            </a:r>
            <a:r>
              <a:rPr lang="en-US" altLang="zh-TW" sz="1200" dirty="0"/>
              <a:t>prompt tuning</a:t>
            </a:r>
            <a:r>
              <a:rPr lang="zh-TW" altLang="en-US" sz="1200" dirty="0"/>
              <a:t>，</a:t>
            </a:r>
            <a:r>
              <a:rPr lang="zh-TW" altLang="en-US" sz="1200" b="1" dirty="0">
                <a:solidFill>
                  <a:srgbClr val="FF0000"/>
                </a:solidFill>
              </a:rPr>
              <a:t>但為甚麼這篇</a:t>
            </a:r>
            <a:r>
              <a:rPr lang="en-US" altLang="zh-TW" sz="1200" b="1" dirty="0">
                <a:solidFill>
                  <a:srgbClr val="FF0000"/>
                </a:solidFill>
              </a:rPr>
              <a:t>backbone</a:t>
            </a:r>
            <a:r>
              <a:rPr lang="zh-TW" altLang="en-US" sz="1200" b="1" dirty="0">
                <a:solidFill>
                  <a:srgbClr val="FF0000"/>
                </a:solidFill>
              </a:rPr>
              <a:t>不是</a:t>
            </a:r>
            <a:r>
              <a:rPr lang="en-US" altLang="zh-TW" sz="1200" b="1" dirty="0" err="1">
                <a:solidFill>
                  <a:srgbClr val="FF0000"/>
                </a:solidFill>
              </a:rPr>
              <a:t>MaskGIT</a:t>
            </a:r>
            <a:r>
              <a:rPr lang="en-US" altLang="zh-TW" sz="1200" b="1" dirty="0">
                <a:solidFill>
                  <a:srgbClr val="FF0000"/>
                </a:solidFill>
              </a:rPr>
              <a:t>?</a:t>
            </a:r>
            <a:r>
              <a:rPr lang="zh-TW" altLang="en-US" sz="1200" b="1" dirty="0">
                <a:solidFill>
                  <a:srgbClr val="FF0000"/>
                </a:solidFill>
              </a:rPr>
              <a:t>而是</a:t>
            </a:r>
            <a:r>
              <a:rPr lang="en-US" altLang="zh-TW" sz="1200" b="1" dirty="0">
                <a:solidFill>
                  <a:srgbClr val="FF0000"/>
                </a:solidFill>
              </a:rPr>
              <a:t>NAR?</a:t>
            </a:r>
            <a:endParaRPr lang="en-US" altLang="zh-TW" b="1" dirty="0">
              <a:solidFill>
                <a:srgbClr val="FF0000"/>
              </a:solidFill>
            </a:endParaRPr>
          </a:p>
          <a:p>
            <a:endParaRPr lang="zh-TW" altLang="en-US" b="1"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11</a:t>
            </a:fld>
            <a:endParaRPr lang="zh-TW" altLang="en-US"/>
          </a:p>
        </p:txBody>
      </p:sp>
    </p:spTree>
    <p:extLst>
      <p:ext uri="{BB962C8B-B14F-4D97-AF65-F5344CB8AC3E}">
        <p14:creationId xmlns:p14="http://schemas.microsoft.com/office/powerpoint/2010/main" val="1118211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b="1" i="0" kern="1200" dirty="0">
                <a:solidFill>
                  <a:schemeClr val="tx1"/>
                </a:solidFill>
                <a:effectLst/>
                <a:latin typeface="+mn-lt"/>
                <a:ea typeface="+mn-ea"/>
                <a:cs typeface="+mn-cs"/>
              </a:rPr>
              <a:t>MLP (</a:t>
            </a:r>
            <a:r>
              <a:rPr lang="zh-TW" altLang="en-US" sz="1200" b="1" i="0" kern="1200" dirty="0">
                <a:solidFill>
                  <a:schemeClr val="tx1"/>
                </a:solidFill>
                <a:effectLst/>
                <a:latin typeface="+mn-lt"/>
                <a:ea typeface="+mn-ea"/>
                <a:cs typeface="+mn-cs"/>
              </a:rPr>
              <a:t>多層感知器</a:t>
            </a:r>
            <a:r>
              <a:rPr lang="en-US" altLang="zh-TW" sz="1200" b="1" i="0" kern="1200" dirty="0">
                <a:solidFill>
                  <a:schemeClr val="tx1"/>
                </a:solidFill>
                <a:effectLst/>
                <a:latin typeface="+mn-lt"/>
                <a:ea typeface="+mn-ea"/>
                <a:cs typeface="+mn-cs"/>
              </a:rPr>
              <a:t>)</a:t>
            </a:r>
          </a:p>
          <a:p>
            <a:r>
              <a:rPr lang="zh-TW" altLang="en-US" sz="1200" b="1" i="0" kern="1200" dirty="0">
                <a:solidFill>
                  <a:schemeClr val="tx1"/>
                </a:solidFill>
                <a:effectLst/>
                <a:latin typeface="+mn-lt"/>
                <a:ea typeface="+mn-ea"/>
                <a:cs typeface="+mn-cs"/>
              </a:rPr>
              <a:t>關於</a:t>
            </a:r>
            <a:r>
              <a:rPr lang="en-US" altLang="zh-TW" sz="1200" b="1" i="0" kern="1200" dirty="0">
                <a:solidFill>
                  <a:schemeClr val="tx1"/>
                </a:solidFill>
                <a:effectLst/>
                <a:latin typeface="+mn-lt"/>
                <a:ea typeface="+mn-ea"/>
                <a:cs typeface="+mn-cs"/>
              </a:rPr>
              <a:t>class / instance</a:t>
            </a:r>
            <a:r>
              <a:rPr lang="zh-TW" altLang="en-US" sz="1200" b="1" i="0" kern="1200" dirty="0">
                <a:solidFill>
                  <a:schemeClr val="tx1"/>
                </a:solidFill>
                <a:effectLst/>
                <a:latin typeface="+mn-lt"/>
                <a:ea typeface="+mn-ea"/>
                <a:cs typeface="+mn-cs"/>
              </a:rPr>
              <a:t>轉換</a:t>
            </a:r>
            <a:r>
              <a:rPr lang="en-US" altLang="zh-TW" sz="1200" b="0" i="0" kern="1200" dirty="0">
                <a:solidFill>
                  <a:schemeClr val="tx1"/>
                </a:solidFill>
                <a:effectLst/>
                <a:latin typeface="+mn-lt"/>
                <a:ea typeface="+mn-ea"/>
                <a:cs typeface="+mn-cs"/>
              </a:rPr>
              <a:t>:</a:t>
            </a:r>
          </a:p>
          <a:p>
            <a:r>
              <a:rPr lang="zh-TW" altLang="en-US" sz="1200" b="0" i="0" kern="1200" dirty="0">
                <a:solidFill>
                  <a:schemeClr val="tx1"/>
                </a:solidFill>
                <a:effectLst/>
                <a:latin typeface="+mn-lt"/>
                <a:ea typeface="+mn-ea"/>
                <a:cs typeface="+mn-cs"/>
              </a:rPr>
              <a:t>假設</a:t>
            </a:r>
            <a:r>
              <a:rPr lang="en-US" altLang="zh-TW" sz="1200" b="0" i="0" kern="1200" dirty="0">
                <a:solidFill>
                  <a:schemeClr val="tx1"/>
                </a:solidFill>
                <a:effectLst/>
                <a:latin typeface="+mn-lt"/>
                <a:ea typeface="+mn-ea"/>
                <a:cs typeface="+mn-cs"/>
              </a:rPr>
              <a:t>class / instance</a:t>
            </a:r>
            <a:r>
              <a:rPr lang="zh-TW" altLang="en-US" sz="1200" b="0" i="0" kern="1200" dirty="0">
                <a:solidFill>
                  <a:schemeClr val="tx1"/>
                </a:solidFill>
                <a:effectLst/>
                <a:latin typeface="+mn-lt"/>
                <a:ea typeface="+mn-ea"/>
                <a:cs typeface="+mn-cs"/>
              </a:rPr>
              <a:t>本來的資料維度是</a:t>
            </a:r>
            <a:r>
              <a:rPr lang="en-US" altLang="zh-TW" sz="1200" b="0" i="0" kern="1200" dirty="0">
                <a:solidFill>
                  <a:schemeClr val="tx1"/>
                </a:solidFill>
                <a:effectLst/>
                <a:latin typeface="+mn-lt"/>
                <a:ea typeface="+mn-ea"/>
                <a:cs typeface="+mn-cs"/>
              </a:rPr>
              <a:t>B×C</a:t>
            </a:r>
            <a:r>
              <a:rPr lang="zh-TW" altLang="en-US" sz="1200" b="0" i="0" kern="1200" dirty="0">
                <a:solidFill>
                  <a:schemeClr val="tx1"/>
                </a:solidFill>
                <a:effectLst/>
                <a:latin typeface="+mn-lt"/>
                <a:ea typeface="+mn-ea"/>
                <a:cs typeface="+mn-cs"/>
              </a:rPr>
              <a:t>，其中</a:t>
            </a:r>
            <a:r>
              <a:rPr lang="en-US" altLang="zh-TW" sz="1200" b="0" i="0" kern="1200" dirty="0">
                <a:solidFill>
                  <a:schemeClr val="tx1"/>
                </a:solidFill>
                <a:effectLst/>
                <a:latin typeface="+mn-lt"/>
                <a:ea typeface="+mn-ea"/>
                <a:cs typeface="+mn-cs"/>
              </a:rPr>
              <a:t>B</a:t>
            </a:r>
            <a:r>
              <a:rPr lang="zh-TW" altLang="en-US" sz="1200" b="0" i="0" kern="1200" dirty="0">
                <a:solidFill>
                  <a:schemeClr val="tx1"/>
                </a:solidFill>
                <a:effectLst/>
                <a:latin typeface="+mn-lt"/>
                <a:ea typeface="+mn-ea"/>
                <a:cs typeface="+mn-cs"/>
              </a:rPr>
              <a:t>是批次大小，</a:t>
            </a:r>
            <a:r>
              <a:rPr lang="en-US" altLang="zh-TW" sz="1200" b="0" i="0" kern="1200" dirty="0">
                <a:solidFill>
                  <a:schemeClr val="tx1"/>
                </a:solidFill>
                <a:effectLst/>
                <a:latin typeface="+mn-lt"/>
                <a:ea typeface="+mn-ea"/>
                <a:cs typeface="+mn-cs"/>
              </a:rPr>
              <a:t>C</a:t>
            </a:r>
            <a:r>
              <a:rPr lang="zh-TW" altLang="en-US" sz="1200" b="0" i="0" kern="1200" dirty="0">
                <a:solidFill>
                  <a:schemeClr val="tx1"/>
                </a:solidFill>
                <a:effectLst/>
                <a:latin typeface="+mn-lt"/>
                <a:ea typeface="+mn-ea"/>
                <a:cs typeface="+mn-cs"/>
              </a:rPr>
              <a:t>是類別數量。</a:t>
            </a:r>
          </a:p>
          <a:p>
            <a:r>
              <a:rPr lang="zh-TW" altLang="en-US" sz="1200" b="0" i="0" kern="1200" dirty="0">
                <a:solidFill>
                  <a:schemeClr val="tx1"/>
                </a:solidFill>
                <a:effectLst/>
                <a:latin typeface="+mn-lt"/>
                <a:ea typeface="+mn-ea"/>
                <a:cs typeface="+mn-cs"/>
              </a:rPr>
              <a:t>當</a:t>
            </a:r>
            <a:r>
              <a:rPr lang="en-US" altLang="zh-TW" sz="1200" b="0" i="0" kern="1200" dirty="0">
                <a:solidFill>
                  <a:schemeClr val="tx1"/>
                </a:solidFill>
                <a:effectLst/>
                <a:latin typeface="+mn-lt"/>
                <a:ea typeface="+mn-ea"/>
                <a:cs typeface="+mn-cs"/>
              </a:rPr>
              <a:t>class / instance</a:t>
            </a:r>
            <a:r>
              <a:rPr lang="zh-TW" altLang="en-US" sz="1200" b="0" i="0" kern="1200" dirty="0">
                <a:solidFill>
                  <a:schemeClr val="tx1"/>
                </a:solidFill>
                <a:effectLst/>
                <a:latin typeface="+mn-lt"/>
                <a:ea typeface="+mn-ea"/>
                <a:cs typeface="+mn-cs"/>
              </a:rPr>
              <a:t>資訊進入</a:t>
            </a:r>
            <a:r>
              <a:rPr lang="en-US" altLang="zh-TW" sz="1200" b="0" i="0" kern="1200" dirty="0">
                <a:solidFill>
                  <a:schemeClr val="tx1"/>
                </a:solidFill>
                <a:effectLst/>
                <a:latin typeface="+mn-lt"/>
                <a:ea typeface="+mn-ea"/>
                <a:cs typeface="+mn-cs"/>
              </a:rPr>
              <a:t>MLPC</a:t>
            </a:r>
            <a:r>
              <a:rPr lang="zh-TW" altLang="en-US" sz="1200" b="0" i="0" kern="1200" dirty="0">
                <a:solidFill>
                  <a:schemeClr val="tx1"/>
                </a:solidFill>
                <a:effectLst/>
                <a:latin typeface="+mn-lt"/>
                <a:ea typeface="+mn-ea"/>
                <a:cs typeface="+mn-cs"/>
              </a:rPr>
              <a:t>時，它會被轉換成新的維度</a:t>
            </a:r>
            <a:r>
              <a:rPr lang="en-US" altLang="zh-TW" sz="1200" b="0" i="0" kern="1200" dirty="0">
                <a:solidFill>
                  <a:schemeClr val="tx1"/>
                </a:solidFill>
                <a:effectLst/>
                <a:latin typeface="+mn-lt"/>
                <a:ea typeface="+mn-ea"/>
                <a:cs typeface="+mn-cs"/>
              </a:rPr>
              <a:t>B×1×P×F</a:t>
            </a:r>
            <a:r>
              <a:rPr lang="zh-TW" altLang="en-US" sz="1200" b="0" i="0" kern="1200" dirty="0">
                <a:solidFill>
                  <a:schemeClr val="tx1"/>
                </a:solidFill>
                <a:effectLst/>
                <a:latin typeface="+mn-lt"/>
                <a:ea typeface="+mn-ea"/>
                <a:cs typeface="+mn-cs"/>
              </a:rPr>
              <a:t>。</a:t>
            </a:r>
          </a:p>
          <a:p>
            <a:r>
              <a:rPr lang="zh-TW" altLang="en-US" sz="1200" b="0" i="0" kern="1200" dirty="0">
                <a:solidFill>
                  <a:schemeClr val="tx1"/>
                </a:solidFill>
                <a:effectLst/>
                <a:latin typeface="+mn-lt"/>
                <a:ea typeface="+mn-ea"/>
                <a:cs typeface="+mn-cs"/>
              </a:rPr>
              <a:t>換句話說，</a:t>
            </a:r>
            <a:r>
              <a:rPr lang="en-US" altLang="zh-TW" sz="1200" b="1" i="0" kern="1200" dirty="0">
                <a:solidFill>
                  <a:schemeClr val="tx1"/>
                </a:solidFill>
                <a:effectLst/>
                <a:latin typeface="+mn-lt"/>
                <a:ea typeface="+mn-ea"/>
                <a:cs typeface="+mn-cs"/>
              </a:rPr>
              <a:t>MLPC</a:t>
            </a:r>
            <a:r>
              <a:rPr lang="zh-TW" altLang="en-US" sz="1200" b="1" i="0" kern="1200" dirty="0">
                <a:solidFill>
                  <a:schemeClr val="tx1"/>
                </a:solidFill>
                <a:effectLst/>
                <a:latin typeface="+mn-lt"/>
                <a:ea typeface="+mn-ea"/>
                <a:cs typeface="+mn-cs"/>
              </a:rPr>
              <a:t>的作用是將每一個</a:t>
            </a:r>
            <a:r>
              <a:rPr lang="en-US" altLang="zh-TW" sz="1200" b="1" i="0" kern="1200" dirty="0">
                <a:solidFill>
                  <a:schemeClr val="tx1"/>
                </a:solidFill>
                <a:effectLst/>
                <a:latin typeface="+mn-lt"/>
                <a:ea typeface="+mn-ea"/>
                <a:cs typeface="+mn-cs"/>
              </a:rPr>
              <a:t>class / instance</a:t>
            </a:r>
            <a:r>
              <a:rPr lang="zh-TW" altLang="en-US" sz="1200" b="1" i="0" kern="1200" dirty="0">
                <a:solidFill>
                  <a:schemeClr val="tx1"/>
                </a:solidFill>
                <a:effectLst/>
                <a:latin typeface="+mn-lt"/>
                <a:ea typeface="+mn-ea"/>
                <a:cs typeface="+mn-cs"/>
              </a:rPr>
              <a:t>的資訊從原始的維度轉換到這個新的</a:t>
            </a:r>
            <a:r>
              <a:rPr lang="en-US" altLang="zh-TW" sz="1200" b="1" i="0" kern="1200" dirty="0">
                <a:solidFill>
                  <a:schemeClr val="tx1"/>
                </a:solidFill>
                <a:effectLst/>
                <a:latin typeface="+mn-lt"/>
                <a:ea typeface="+mn-ea"/>
                <a:cs typeface="+mn-cs"/>
              </a:rPr>
              <a:t>B×1×P×F</a:t>
            </a:r>
            <a:r>
              <a:rPr lang="zh-TW" altLang="en-US" sz="1200" b="1" i="0" kern="1200" dirty="0">
                <a:solidFill>
                  <a:schemeClr val="tx1"/>
                </a:solidFill>
                <a:effectLst/>
                <a:latin typeface="+mn-lt"/>
                <a:ea typeface="+mn-ea"/>
                <a:cs typeface="+mn-cs"/>
              </a:rPr>
              <a:t>維度。</a:t>
            </a:r>
          </a:p>
          <a:p>
            <a:r>
              <a:rPr lang="en-US" altLang="zh-TW" dirty="0"/>
              <a:t>P</a:t>
            </a:r>
            <a:r>
              <a:rPr lang="zh-TW" altLang="en-US" sz="1200" b="0" i="0" kern="1200" dirty="0">
                <a:solidFill>
                  <a:schemeClr val="tx1"/>
                </a:solidFill>
                <a:effectLst/>
                <a:latin typeface="+mn-lt"/>
                <a:ea typeface="+mn-ea"/>
                <a:cs typeface="+mn-cs"/>
              </a:rPr>
              <a:t>是特徵維度，這意味著每個</a:t>
            </a:r>
            <a:r>
              <a:rPr lang="en-US" altLang="zh-TW" dirty="0"/>
              <a:t>class / instance</a:t>
            </a:r>
            <a:r>
              <a:rPr lang="zh-TW" altLang="en-US" sz="1200" b="0" i="0" kern="1200" dirty="0">
                <a:solidFill>
                  <a:schemeClr val="tx1"/>
                </a:solidFill>
                <a:effectLst/>
                <a:latin typeface="+mn-lt"/>
                <a:ea typeface="+mn-ea"/>
                <a:cs typeface="+mn-cs"/>
              </a:rPr>
              <a:t>都被描述成</a:t>
            </a:r>
            <a:r>
              <a:rPr lang="en-US" altLang="zh-TW" dirty="0"/>
              <a:t>P</a:t>
            </a:r>
            <a:r>
              <a:rPr lang="zh-TW" altLang="en-US" sz="1200" b="0" i="0" kern="1200" dirty="0">
                <a:solidFill>
                  <a:schemeClr val="tx1"/>
                </a:solidFill>
                <a:effectLst/>
                <a:latin typeface="+mn-lt"/>
                <a:ea typeface="+mn-ea"/>
                <a:cs typeface="+mn-cs"/>
              </a:rPr>
              <a:t>個特徵。 </a:t>
            </a:r>
            <a:endParaRPr lang="en-US" altLang="zh-TW" sz="1200" b="0" i="0" kern="1200" dirty="0">
              <a:solidFill>
                <a:schemeClr val="tx1"/>
              </a:solidFill>
              <a:effectLst/>
              <a:latin typeface="+mn-lt"/>
              <a:ea typeface="+mn-ea"/>
              <a:cs typeface="+mn-cs"/>
            </a:endParaRPr>
          </a:p>
          <a:p>
            <a:r>
              <a:rPr lang="en-US" altLang="zh-TW" dirty="0"/>
              <a:t>F</a:t>
            </a:r>
            <a:r>
              <a:rPr lang="zh-TW" altLang="en-US" sz="1200" b="0" i="0" kern="1200" dirty="0">
                <a:solidFill>
                  <a:schemeClr val="tx1"/>
                </a:solidFill>
                <a:effectLst/>
                <a:latin typeface="+mn-lt"/>
                <a:ea typeface="+mn-ea"/>
                <a:cs typeface="+mn-cs"/>
              </a:rPr>
              <a:t>是因子維度，提供了另一個角度或上下文來描述每個</a:t>
            </a:r>
            <a:r>
              <a:rPr lang="en-US" altLang="zh-TW" dirty="0"/>
              <a:t>class / instance</a:t>
            </a:r>
            <a:r>
              <a:rPr lang="zh-TW" altLang="en-US" sz="1200" b="0" i="0" kern="1200" dirty="0">
                <a:solidFill>
                  <a:schemeClr val="tx1"/>
                </a:solidFill>
                <a:effectLst/>
                <a:latin typeface="+mn-lt"/>
                <a:ea typeface="+mn-ea"/>
                <a:cs typeface="+mn-cs"/>
              </a:rPr>
              <a:t>。</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這樣的轉換讓每一個位置都有了</a:t>
            </a:r>
            <a:r>
              <a:rPr lang="en-US" altLang="zh-TW" dirty="0"/>
              <a:t>P</a:t>
            </a:r>
            <a:r>
              <a:rPr lang="zh-TW" altLang="en-US" sz="1200" b="0" i="0" kern="1200" dirty="0">
                <a:solidFill>
                  <a:schemeClr val="tx1"/>
                </a:solidFill>
                <a:effectLst/>
                <a:latin typeface="+mn-lt"/>
                <a:ea typeface="+mn-ea"/>
                <a:cs typeface="+mn-cs"/>
              </a:rPr>
              <a:t>個特徵和</a:t>
            </a:r>
            <a:r>
              <a:rPr lang="en-US" altLang="zh-TW" dirty="0"/>
              <a:t>F</a:t>
            </a:r>
            <a:r>
              <a:rPr lang="zh-TW" altLang="en-US" sz="1200" b="0" i="0" kern="1200" dirty="0">
                <a:solidFill>
                  <a:schemeClr val="tx1"/>
                </a:solidFill>
                <a:effectLst/>
                <a:latin typeface="+mn-lt"/>
                <a:ea typeface="+mn-ea"/>
                <a:cs typeface="+mn-cs"/>
              </a:rPr>
              <a:t>個因子描述，這增加了位置資訊的豐富性。</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如果有兩個向量 </a:t>
            </a:r>
            <a:r>
              <a:rPr lang="en-US" altLang="zh-TW" sz="1200" b="0" i="0" kern="1200" dirty="0">
                <a:solidFill>
                  <a:schemeClr val="tx1"/>
                </a:solidFill>
                <a:effectLst/>
                <a:latin typeface="+mn-lt"/>
                <a:ea typeface="+mn-ea"/>
                <a:cs typeface="+mn-cs"/>
              </a:rPr>
              <a:t>A = [a1, a2] </a:t>
            </a:r>
            <a:r>
              <a:rPr lang="zh-TW" altLang="en-US" sz="1200" b="0" i="0" kern="1200" dirty="0">
                <a:solidFill>
                  <a:schemeClr val="tx1"/>
                </a:solidFill>
                <a:effectLst/>
                <a:latin typeface="+mn-lt"/>
                <a:ea typeface="+mn-ea"/>
                <a:cs typeface="+mn-cs"/>
              </a:rPr>
              <a:t>和 </a:t>
            </a:r>
            <a:r>
              <a:rPr lang="en-US" altLang="zh-TW" sz="1200" b="0" i="0" kern="1200" dirty="0">
                <a:solidFill>
                  <a:schemeClr val="tx1"/>
                </a:solidFill>
                <a:effectLst/>
                <a:latin typeface="+mn-lt"/>
                <a:ea typeface="+mn-ea"/>
                <a:cs typeface="+mn-cs"/>
              </a:rPr>
              <a:t>B = [b1, b2]</a:t>
            </a:r>
            <a:r>
              <a:rPr lang="zh-TW" altLang="en-US" sz="1200" b="0" i="0" kern="1200" dirty="0">
                <a:solidFill>
                  <a:schemeClr val="tx1"/>
                </a:solidFill>
                <a:effectLst/>
                <a:latin typeface="+mn-lt"/>
                <a:ea typeface="+mn-ea"/>
                <a:cs typeface="+mn-cs"/>
              </a:rPr>
              <a:t>，那麼它們的</a:t>
            </a:r>
            <a:r>
              <a:rPr lang="en-US" altLang="zh-TW" sz="1200" b="0" i="0" kern="1200" dirty="0">
                <a:solidFill>
                  <a:schemeClr val="tx1"/>
                </a:solidFill>
                <a:effectLst/>
                <a:latin typeface="+mn-lt"/>
                <a:ea typeface="+mn-ea"/>
                <a:cs typeface="+mn-cs"/>
              </a:rPr>
              <a:t>element-wise sum</a:t>
            </a:r>
            <a:r>
              <a:rPr lang="zh-TW" altLang="en-US" sz="1200" b="0" i="0" kern="1200" dirty="0">
                <a:solidFill>
                  <a:schemeClr val="tx1"/>
                </a:solidFill>
                <a:effectLst/>
                <a:latin typeface="+mn-lt"/>
                <a:ea typeface="+mn-ea"/>
                <a:cs typeface="+mn-cs"/>
              </a:rPr>
              <a:t>會是 </a:t>
            </a:r>
            <a:r>
              <a:rPr lang="en-US" altLang="zh-TW" sz="1200" b="0" i="0" kern="1200" dirty="0">
                <a:solidFill>
                  <a:schemeClr val="tx1"/>
                </a:solidFill>
                <a:effectLst/>
                <a:latin typeface="+mn-lt"/>
                <a:ea typeface="+mn-ea"/>
                <a:cs typeface="+mn-cs"/>
              </a:rPr>
              <a:t>[a1 + b1, a2 + b2]</a:t>
            </a:r>
            <a:r>
              <a:rPr lang="zh-TW" altLang="en-US" sz="1200" b="0" i="0" kern="1200" dirty="0">
                <a:solidFill>
                  <a:schemeClr val="tx1"/>
                </a:solidFill>
                <a:effectLst/>
                <a:latin typeface="+mn-lt"/>
                <a:ea typeface="+mn-ea"/>
                <a:cs typeface="+mn-cs"/>
              </a:rPr>
              <a:t>。對於上述的向量 </a:t>
            </a:r>
            <a:r>
              <a:rPr lang="en-US" altLang="zh-TW" sz="1200" b="0" i="0" kern="1200" dirty="0">
                <a:solidFill>
                  <a:schemeClr val="tx1"/>
                </a:solidFill>
                <a:effectLst/>
                <a:latin typeface="+mn-lt"/>
                <a:ea typeface="+mn-ea"/>
                <a:cs typeface="+mn-cs"/>
              </a:rPr>
              <a:t>A </a:t>
            </a:r>
            <a:r>
              <a:rPr lang="zh-TW" altLang="en-US" sz="1200" b="0" i="0" kern="1200" dirty="0">
                <a:solidFill>
                  <a:schemeClr val="tx1"/>
                </a:solidFill>
                <a:effectLst/>
                <a:latin typeface="+mn-lt"/>
                <a:ea typeface="+mn-ea"/>
                <a:cs typeface="+mn-cs"/>
              </a:rPr>
              <a:t>和 </a:t>
            </a:r>
            <a:r>
              <a:rPr lang="en-US" altLang="zh-TW" sz="1200" b="0" i="0" kern="1200" dirty="0">
                <a:solidFill>
                  <a:schemeClr val="tx1"/>
                </a:solidFill>
                <a:effectLst/>
                <a:latin typeface="+mn-lt"/>
                <a:ea typeface="+mn-ea"/>
                <a:cs typeface="+mn-cs"/>
              </a:rPr>
              <a:t>B</a:t>
            </a:r>
            <a:r>
              <a:rPr lang="zh-TW" altLang="en-US" sz="1200" b="0" i="0" kern="1200" dirty="0">
                <a:solidFill>
                  <a:schemeClr val="tx1"/>
                </a:solidFill>
                <a:effectLst/>
                <a:latin typeface="+mn-lt"/>
                <a:ea typeface="+mn-ea"/>
                <a:cs typeface="+mn-cs"/>
              </a:rPr>
              <a:t>，它們的</a:t>
            </a:r>
            <a:r>
              <a:rPr lang="en-US" altLang="zh-TW" sz="1200" b="0" i="0" kern="1200" dirty="0">
                <a:solidFill>
                  <a:schemeClr val="tx1"/>
                </a:solidFill>
                <a:effectLst/>
                <a:latin typeface="+mn-lt"/>
                <a:ea typeface="+mn-ea"/>
                <a:cs typeface="+mn-cs"/>
              </a:rPr>
              <a:t>element-wise product</a:t>
            </a:r>
            <a:r>
              <a:rPr lang="zh-TW" altLang="en-US" sz="1200" b="0" i="0" kern="1200" dirty="0">
                <a:solidFill>
                  <a:schemeClr val="tx1"/>
                </a:solidFill>
                <a:effectLst/>
                <a:latin typeface="+mn-lt"/>
                <a:ea typeface="+mn-ea"/>
                <a:cs typeface="+mn-cs"/>
              </a:rPr>
              <a:t>會是 </a:t>
            </a:r>
            <a:r>
              <a:rPr lang="en-US" altLang="zh-TW" sz="1200" b="0" i="0" kern="1200" dirty="0">
                <a:solidFill>
                  <a:schemeClr val="tx1"/>
                </a:solidFill>
                <a:effectLst/>
                <a:latin typeface="+mn-lt"/>
                <a:ea typeface="+mn-ea"/>
                <a:cs typeface="+mn-cs"/>
              </a:rPr>
              <a:t>[a1 * b1, a2 * b2]</a:t>
            </a:r>
            <a:r>
              <a:rPr lang="zh-TW" altLang="en-US" sz="1200" b="0" i="0" kern="1200" dirty="0">
                <a:solidFill>
                  <a:schemeClr val="tx1"/>
                </a:solidFill>
                <a:effectLst/>
                <a:latin typeface="+mn-lt"/>
                <a:ea typeface="+mn-ea"/>
                <a:cs typeface="+mn-cs"/>
              </a:rPr>
              <a:t>。</a:t>
            </a:r>
            <a:endParaRPr lang="en-US" altLang="zh-TW" sz="1200" b="0" i="0" kern="1200" dirty="0">
              <a:solidFill>
                <a:schemeClr val="tx1"/>
              </a:solidFill>
              <a:effectLst/>
              <a:latin typeface="+mn-lt"/>
              <a:ea typeface="+mn-ea"/>
              <a:cs typeface="+mn-cs"/>
            </a:endParaRPr>
          </a:p>
          <a:p>
            <a:endParaRPr lang="en-US" altLang="zh-TW" sz="1200" b="0"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這樣的轉化策略旨在讓每個</a:t>
            </a:r>
            <a:r>
              <a:rPr lang="en-US" altLang="zh-TW" sz="1200" b="1" i="0" kern="1200" dirty="0">
                <a:solidFill>
                  <a:schemeClr val="tx1"/>
                </a:solidFill>
                <a:effectLst/>
                <a:latin typeface="+mn-lt"/>
                <a:ea typeface="+mn-ea"/>
                <a:cs typeface="+mn-cs"/>
              </a:rPr>
              <a:t>prompt token</a:t>
            </a:r>
            <a:r>
              <a:rPr lang="zh-TW" altLang="en-US" sz="1200" b="1" i="0" kern="1200" dirty="0">
                <a:solidFill>
                  <a:schemeClr val="tx1"/>
                </a:solidFill>
                <a:effectLst/>
                <a:latin typeface="+mn-lt"/>
                <a:ea typeface="+mn-ea"/>
                <a:cs typeface="+mn-cs"/>
              </a:rPr>
              <a:t>的資訊都可以進行</a:t>
            </a:r>
            <a:r>
              <a:rPr lang="en-US" altLang="zh-TW" sz="1200" b="1" i="0" kern="1200" dirty="0">
                <a:solidFill>
                  <a:schemeClr val="tx1"/>
                </a:solidFill>
                <a:effectLst/>
                <a:latin typeface="+mn-lt"/>
                <a:ea typeface="+mn-ea"/>
                <a:cs typeface="+mn-cs"/>
              </a:rPr>
              <a:t>element-wise sum</a:t>
            </a:r>
            <a:r>
              <a:rPr lang="zh-TW" altLang="en-US" sz="1200" b="1" i="0" kern="1200" dirty="0">
                <a:solidFill>
                  <a:schemeClr val="tx1"/>
                </a:solidFill>
                <a:effectLst/>
                <a:latin typeface="+mn-lt"/>
                <a:ea typeface="+mn-ea"/>
                <a:cs typeface="+mn-cs"/>
              </a:rPr>
              <a:t>和與純因子向量的</a:t>
            </a:r>
            <a:r>
              <a:rPr lang="en-US" altLang="zh-TW" sz="1200" b="1" i="0" kern="1200" dirty="0">
                <a:solidFill>
                  <a:schemeClr val="tx1"/>
                </a:solidFill>
                <a:effectLst/>
                <a:latin typeface="+mn-lt"/>
                <a:ea typeface="+mn-ea"/>
                <a:cs typeface="+mn-cs"/>
              </a:rPr>
              <a:t>element-wise product</a:t>
            </a:r>
            <a:r>
              <a:rPr lang="zh-TW" altLang="en-US" sz="1200" b="1" i="0" kern="1200" dirty="0">
                <a:solidFill>
                  <a:schemeClr val="tx1"/>
                </a:solidFill>
                <a:effectLst/>
                <a:latin typeface="+mn-lt"/>
                <a:ea typeface="+mn-ea"/>
                <a:cs typeface="+mn-cs"/>
              </a:rPr>
              <a:t>。這些運算的主要目的是減少所需的參數量，從而達到</a:t>
            </a:r>
            <a:r>
              <a:rPr lang="en-US" altLang="zh-TW" sz="1200" b="1" i="0" kern="1200" dirty="0">
                <a:solidFill>
                  <a:schemeClr val="tx1"/>
                </a:solidFill>
                <a:effectLst/>
                <a:latin typeface="+mn-lt"/>
                <a:ea typeface="+mn-ea"/>
                <a:cs typeface="+mn-cs"/>
              </a:rPr>
              <a:t>parameter efficient</a:t>
            </a:r>
            <a:r>
              <a:rPr lang="zh-TW" altLang="en-US" sz="1200" b="1" i="0" kern="1200" dirty="0">
                <a:solidFill>
                  <a:schemeClr val="tx1"/>
                </a:solidFill>
                <a:effectLst/>
                <a:latin typeface="+mn-lt"/>
                <a:ea typeface="+mn-ea"/>
                <a:cs typeface="+mn-cs"/>
              </a:rPr>
              <a:t>的效果。</a:t>
            </a:r>
            <a:endParaRPr lang="en-US" altLang="zh-TW" sz="1200" b="1" i="0" kern="1200" dirty="0">
              <a:solidFill>
                <a:schemeClr val="tx1"/>
              </a:solidFill>
              <a:effectLst/>
              <a:latin typeface="+mn-lt"/>
              <a:ea typeface="+mn-ea"/>
              <a:cs typeface="+mn-cs"/>
            </a:endParaRPr>
          </a:p>
          <a:p>
            <a:r>
              <a:rPr lang="en-US" altLang="zh-TW" dirty="0"/>
              <a:t>MLPT</a:t>
            </a:r>
            <a:r>
              <a:rPr lang="zh-TW" altLang="en-US" sz="1200" b="0" i="0" kern="1200" dirty="0">
                <a:solidFill>
                  <a:schemeClr val="tx1"/>
                </a:solidFill>
                <a:effectLst/>
                <a:latin typeface="+mn-lt"/>
                <a:ea typeface="+mn-ea"/>
                <a:cs typeface="+mn-cs"/>
              </a:rPr>
              <a:t>的工作是將</a:t>
            </a:r>
            <a:r>
              <a:rPr lang="en-US" altLang="zh-TW" sz="1200" b="0" i="0" kern="1200" dirty="0">
                <a:solidFill>
                  <a:schemeClr val="tx1"/>
                </a:solidFill>
                <a:effectLst/>
                <a:latin typeface="+mn-lt"/>
                <a:ea typeface="+mn-ea"/>
                <a:cs typeface="+mn-cs"/>
              </a:rPr>
              <a:t>P</a:t>
            </a:r>
            <a:r>
              <a:rPr lang="zh-TW" altLang="en-US" sz="1200" b="0" i="0" kern="1200" dirty="0">
                <a:solidFill>
                  <a:schemeClr val="tx1"/>
                </a:solidFill>
                <a:effectLst/>
                <a:latin typeface="+mn-lt"/>
                <a:ea typeface="+mn-ea"/>
                <a:cs typeface="+mn-cs"/>
              </a:rPr>
              <a:t>維度的表示轉換為</a:t>
            </a:r>
            <a:r>
              <a:rPr lang="en-US" altLang="zh-TW" sz="1200" b="0" i="0" kern="1200" dirty="0">
                <a:solidFill>
                  <a:schemeClr val="tx1"/>
                </a:solidFill>
                <a:effectLst/>
                <a:latin typeface="+mn-lt"/>
                <a:ea typeface="+mn-ea"/>
                <a:cs typeface="+mn-cs"/>
              </a:rPr>
              <a:t>D</a:t>
            </a:r>
            <a:r>
              <a:rPr lang="zh-TW" altLang="en-US" sz="1200" b="0" i="0" kern="1200" dirty="0">
                <a:solidFill>
                  <a:schemeClr val="tx1"/>
                </a:solidFill>
                <a:effectLst/>
                <a:latin typeface="+mn-lt"/>
                <a:ea typeface="+mn-ea"/>
                <a:cs typeface="+mn-cs"/>
              </a:rPr>
              <a:t>維度的</a:t>
            </a:r>
            <a:r>
              <a:rPr lang="en-US" altLang="zh-TW" sz="1200" b="0" i="0" kern="1200" dirty="0">
                <a:solidFill>
                  <a:schemeClr val="tx1"/>
                </a:solidFill>
                <a:effectLst/>
                <a:latin typeface="+mn-lt"/>
                <a:ea typeface="+mn-ea"/>
                <a:cs typeface="+mn-cs"/>
              </a:rPr>
              <a:t>token</a:t>
            </a:r>
            <a:r>
              <a:rPr lang="zh-TW" altLang="en-US" sz="1200" b="0" i="0" kern="1200" dirty="0">
                <a:solidFill>
                  <a:schemeClr val="tx1"/>
                </a:solidFill>
                <a:effectLst/>
                <a:latin typeface="+mn-lt"/>
                <a:ea typeface="+mn-ea"/>
                <a:cs typeface="+mn-cs"/>
              </a:rPr>
              <a:t>。</a:t>
            </a:r>
            <a:endParaRPr lang="en-US" altLang="zh-TW" sz="1200" b="0" i="0" kern="1200" dirty="0">
              <a:solidFill>
                <a:schemeClr val="tx1"/>
              </a:solidFill>
              <a:effectLst/>
              <a:latin typeface="+mn-lt"/>
              <a:ea typeface="+mn-ea"/>
              <a:cs typeface="+mn-cs"/>
            </a:endParaRPr>
          </a:p>
          <a:p>
            <a:r>
              <a:rPr lang="zh-TW" altLang="en-US" sz="1200" b="0" i="0" kern="1200" dirty="0">
                <a:solidFill>
                  <a:schemeClr val="tx1"/>
                </a:solidFill>
                <a:effectLst/>
                <a:latin typeface="+mn-lt"/>
                <a:ea typeface="+mn-ea"/>
                <a:cs typeface="+mn-cs"/>
              </a:rPr>
              <a:t>補充</a:t>
            </a:r>
            <a:r>
              <a:rPr lang="en-US" altLang="zh-TW" sz="1200" b="0" i="0" kern="1200" dirty="0">
                <a:solidFill>
                  <a:schemeClr val="tx1"/>
                </a:solidFill>
                <a:effectLst/>
                <a:latin typeface="+mn-lt"/>
                <a:ea typeface="+mn-ea"/>
                <a:cs typeface="+mn-cs"/>
              </a:rPr>
              <a:t>:</a:t>
            </a:r>
            <a:r>
              <a:rPr lang="zh-TW" altLang="en-US" sz="1200" b="0" i="0" kern="1200" dirty="0">
                <a:solidFill>
                  <a:schemeClr val="tx1"/>
                </a:solidFill>
                <a:effectLst/>
                <a:latin typeface="+mn-lt"/>
                <a:ea typeface="+mn-ea"/>
                <a:cs typeface="+mn-cs"/>
              </a:rPr>
              <a:t>原始的方法可能會直接針對每一個</a:t>
            </a:r>
            <a:r>
              <a:rPr lang="en-US" altLang="zh-TW" sz="1200" b="0" i="0" kern="1200" dirty="0">
                <a:solidFill>
                  <a:schemeClr val="tx1"/>
                </a:solidFill>
                <a:effectLst/>
                <a:latin typeface="+mn-lt"/>
                <a:ea typeface="+mn-ea"/>
                <a:cs typeface="+mn-cs"/>
              </a:rPr>
              <a:t>class/instance</a:t>
            </a:r>
            <a:r>
              <a:rPr lang="zh-TW" altLang="en-US" sz="1200" b="0" i="0" kern="1200" dirty="0">
                <a:solidFill>
                  <a:schemeClr val="tx1"/>
                </a:solidFill>
                <a:effectLst/>
                <a:latin typeface="+mn-lt"/>
                <a:ea typeface="+mn-ea"/>
                <a:cs typeface="+mn-cs"/>
              </a:rPr>
              <a:t>和</a:t>
            </a:r>
            <a:r>
              <a:rPr lang="en-US" altLang="zh-TW" sz="1200" b="0" i="0" kern="1200" dirty="0">
                <a:solidFill>
                  <a:schemeClr val="tx1"/>
                </a:solidFill>
                <a:effectLst/>
                <a:latin typeface="+mn-lt"/>
                <a:ea typeface="+mn-ea"/>
                <a:cs typeface="+mn-cs"/>
              </a:rPr>
              <a:t>position</a:t>
            </a:r>
            <a:r>
              <a:rPr lang="zh-TW" altLang="en-US" sz="1200" b="0" i="0" kern="1200" dirty="0">
                <a:solidFill>
                  <a:schemeClr val="tx1"/>
                </a:solidFill>
                <a:effectLst/>
                <a:latin typeface="+mn-lt"/>
                <a:ea typeface="+mn-ea"/>
                <a:cs typeface="+mn-cs"/>
              </a:rPr>
              <a:t>組合，生成一個單獨的</a:t>
            </a:r>
            <a:r>
              <a:rPr lang="en-US" altLang="zh-TW" sz="1200" b="0" i="0" kern="1200" dirty="0">
                <a:solidFill>
                  <a:schemeClr val="tx1"/>
                </a:solidFill>
                <a:effectLst/>
                <a:latin typeface="+mn-lt"/>
                <a:ea typeface="+mn-ea"/>
                <a:cs typeface="+mn-cs"/>
              </a:rPr>
              <a:t>prompt token</a:t>
            </a:r>
            <a:r>
              <a:rPr lang="zh-TW" altLang="en-US" sz="1200" b="0" i="0" kern="1200" dirty="0">
                <a:solidFill>
                  <a:schemeClr val="tx1"/>
                </a:solidFill>
                <a:effectLst/>
                <a:latin typeface="+mn-lt"/>
                <a:ea typeface="+mn-ea"/>
                <a:cs typeface="+mn-cs"/>
              </a:rPr>
              <a:t>，而不是透過轉換後進行組合。</a:t>
            </a:r>
            <a:r>
              <a:rPr lang="zh-TW" altLang="en-US" sz="1200" b="1" i="0" kern="1200" dirty="0">
                <a:solidFill>
                  <a:schemeClr val="tx1"/>
                </a:solidFill>
                <a:effectLst/>
                <a:latin typeface="+mn-lt"/>
                <a:ea typeface="+mn-ea"/>
                <a:cs typeface="+mn-cs"/>
              </a:rPr>
              <a:t>這意味著參數的數量會是</a:t>
            </a:r>
            <a:r>
              <a:rPr lang="en-US" altLang="zh-TW" sz="1200" b="1" i="0" kern="1200" dirty="0">
                <a:solidFill>
                  <a:schemeClr val="tx1"/>
                </a:solidFill>
                <a:effectLst/>
                <a:latin typeface="+mn-lt"/>
                <a:ea typeface="+mn-ea"/>
                <a:cs typeface="+mn-cs"/>
              </a:rPr>
              <a:t>C</a:t>
            </a:r>
            <a:r>
              <a:rPr lang="zh-TW" altLang="en-US" sz="1200" b="1" i="0" kern="1200" dirty="0">
                <a:solidFill>
                  <a:schemeClr val="tx1"/>
                </a:solidFill>
                <a:effectLst/>
                <a:latin typeface="+mn-lt"/>
                <a:ea typeface="+mn-ea"/>
                <a:cs typeface="+mn-cs"/>
              </a:rPr>
              <a:t>（類別數）、</a:t>
            </a:r>
            <a:r>
              <a:rPr lang="en-US" altLang="zh-TW" sz="1200" b="1" i="0" kern="1200" dirty="0">
                <a:solidFill>
                  <a:schemeClr val="tx1"/>
                </a:solidFill>
                <a:effectLst/>
                <a:latin typeface="+mn-lt"/>
                <a:ea typeface="+mn-ea"/>
                <a:cs typeface="+mn-cs"/>
              </a:rPr>
              <a:t>S</a:t>
            </a:r>
            <a:r>
              <a:rPr lang="zh-TW" altLang="en-US" sz="1200" b="1" i="0" kern="1200" dirty="0">
                <a:solidFill>
                  <a:schemeClr val="tx1"/>
                </a:solidFill>
                <a:effectLst/>
                <a:latin typeface="+mn-lt"/>
                <a:ea typeface="+mn-ea"/>
                <a:cs typeface="+mn-cs"/>
              </a:rPr>
              <a:t>（序列長度）、</a:t>
            </a:r>
            <a:r>
              <a:rPr lang="en-US" altLang="zh-TW" sz="1200" b="1" i="0" kern="1200" dirty="0">
                <a:solidFill>
                  <a:schemeClr val="tx1"/>
                </a:solidFill>
                <a:effectLst/>
                <a:latin typeface="+mn-lt"/>
                <a:ea typeface="+mn-ea"/>
                <a:cs typeface="+mn-cs"/>
              </a:rPr>
              <a:t>P</a:t>
            </a:r>
            <a:r>
              <a:rPr lang="zh-TW" altLang="en-US" sz="1200" b="1" i="0" kern="1200" dirty="0">
                <a:solidFill>
                  <a:schemeClr val="tx1"/>
                </a:solidFill>
                <a:effectLst/>
                <a:latin typeface="+mn-lt"/>
                <a:ea typeface="+mn-ea"/>
                <a:cs typeface="+mn-cs"/>
              </a:rPr>
              <a:t>（特徵維度）的乘積。例如，當</a:t>
            </a:r>
            <a:r>
              <a:rPr lang="en-US" altLang="zh-TW" sz="1200" b="1" i="0" kern="1200" dirty="0">
                <a:solidFill>
                  <a:schemeClr val="tx1"/>
                </a:solidFill>
                <a:effectLst/>
                <a:latin typeface="+mn-lt"/>
                <a:ea typeface="+mn-ea"/>
                <a:cs typeface="+mn-cs"/>
              </a:rPr>
              <a:t>C=100</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S=128</a:t>
            </a:r>
            <a:r>
              <a:rPr lang="zh-TW" altLang="en-US" sz="1200" b="1" i="0" kern="1200" dirty="0">
                <a:solidFill>
                  <a:schemeClr val="tx1"/>
                </a:solidFill>
                <a:effectLst/>
                <a:latin typeface="+mn-lt"/>
                <a:ea typeface="+mn-ea"/>
                <a:cs typeface="+mn-cs"/>
              </a:rPr>
              <a:t>、</a:t>
            </a:r>
            <a:r>
              <a:rPr lang="en-US" altLang="zh-TW" sz="1200" b="1" i="0" kern="1200" dirty="0">
                <a:solidFill>
                  <a:schemeClr val="tx1"/>
                </a:solidFill>
                <a:effectLst/>
                <a:latin typeface="+mn-lt"/>
                <a:ea typeface="+mn-ea"/>
                <a:cs typeface="+mn-cs"/>
              </a:rPr>
              <a:t>P=768</a:t>
            </a:r>
            <a:r>
              <a:rPr lang="zh-TW" altLang="en-US" sz="1200" b="1" i="0" kern="1200" dirty="0">
                <a:solidFill>
                  <a:schemeClr val="tx1"/>
                </a:solidFill>
                <a:effectLst/>
                <a:latin typeface="+mn-lt"/>
                <a:ea typeface="+mn-ea"/>
                <a:cs typeface="+mn-cs"/>
              </a:rPr>
              <a:t>時，所需的參數總數將會是</a:t>
            </a:r>
            <a:r>
              <a:rPr lang="en-US" altLang="zh-TW" sz="1200" b="1" i="0" kern="1200" dirty="0">
                <a:solidFill>
                  <a:schemeClr val="tx1"/>
                </a:solidFill>
                <a:effectLst/>
                <a:latin typeface="+mn-lt"/>
                <a:ea typeface="+mn-ea"/>
                <a:cs typeface="+mn-cs"/>
              </a:rPr>
              <a:t>10.4M</a:t>
            </a:r>
            <a:r>
              <a:rPr lang="zh-TW" altLang="en-US" sz="1200" b="1" i="0" kern="1200" dirty="0">
                <a:solidFill>
                  <a:schemeClr val="tx1"/>
                </a:solidFill>
                <a:effectLst/>
                <a:latin typeface="+mn-lt"/>
                <a:ea typeface="+mn-ea"/>
                <a:cs typeface="+mn-cs"/>
              </a:rPr>
              <a:t>。</a:t>
            </a:r>
            <a:endParaRPr lang="en-US" altLang="zh-TW" sz="1200" b="1" i="0" kern="1200" dirty="0">
              <a:solidFill>
                <a:schemeClr val="tx1"/>
              </a:solidFill>
              <a:effectLst/>
              <a:latin typeface="+mn-lt"/>
              <a:ea typeface="+mn-ea"/>
              <a:cs typeface="+mn-cs"/>
            </a:endParaRPr>
          </a:p>
          <a:p>
            <a:r>
              <a:rPr lang="zh-TW" altLang="en-US" sz="1200" b="1" i="0" kern="1200" dirty="0">
                <a:solidFill>
                  <a:schemeClr val="tx1"/>
                </a:solidFill>
                <a:effectLst/>
                <a:latin typeface="+mn-lt"/>
                <a:ea typeface="+mn-ea"/>
                <a:cs typeface="+mn-cs"/>
              </a:rPr>
              <a:t>在這種架構下，當使用長度為</a:t>
            </a:r>
            <a:r>
              <a:rPr lang="en-US" altLang="zh-TW" sz="1200" b="1" i="0" kern="1200" dirty="0">
                <a:solidFill>
                  <a:schemeClr val="tx1"/>
                </a:solidFill>
                <a:effectLst/>
                <a:latin typeface="+mn-lt"/>
                <a:ea typeface="+mn-ea"/>
                <a:cs typeface="+mn-cs"/>
              </a:rPr>
              <a:t>128</a:t>
            </a:r>
            <a:r>
              <a:rPr lang="zh-TW" altLang="en-US" sz="1200" b="1" i="0" kern="1200" dirty="0">
                <a:solidFill>
                  <a:schemeClr val="tx1"/>
                </a:solidFill>
                <a:effectLst/>
                <a:latin typeface="+mn-lt"/>
                <a:ea typeface="+mn-ea"/>
                <a:cs typeface="+mn-cs"/>
              </a:rPr>
              <a:t>的</a:t>
            </a:r>
            <a:r>
              <a:rPr lang="en-US" altLang="zh-TW" sz="1200" b="1" i="0" kern="1200" dirty="0">
                <a:solidFill>
                  <a:schemeClr val="tx1"/>
                </a:solidFill>
                <a:effectLst/>
                <a:latin typeface="+mn-lt"/>
                <a:ea typeface="+mn-ea"/>
                <a:cs typeface="+mn-cs"/>
              </a:rPr>
              <a:t>prompt</a:t>
            </a:r>
            <a:r>
              <a:rPr lang="zh-TW" altLang="en-US" sz="1200" b="1" i="0" kern="1200" dirty="0">
                <a:solidFill>
                  <a:schemeClr val="tx1"/>
                </a:solidFill>
                <a:effectLst/>
                <a:latin typeface="+mn-lt"/>
                <a:ea typeface="+mn-ea"/>
                <a:cs typeface="+mn-cs"/>
              </a:rPr>
              <a:t>且</a:t>
            </a:r>
            <a:r>
              <a:rPr lang="en-US" altLang="zh-TW" sz="1200" b="1" i="0" kern="1200" dirty="0">
                <a:solidFill>
                  <a:schemeClr val="tx1"/>
                </a:solidFill>
                <a:effectLst/>
                <a:latin typeface="+mn-lt"/>
                <a:ea typeface="+mn-ea"/>
                <a:cs typeface="+mn-cs"/>
              </a:rPr>
              <a:t>F</a:t>
            </a:r>
            <a:r>
              <a:rPr lang="zh-TW" altLang="en-US" sz="1200" b="1" i="0" kern="1200" dirty="0">
                <a:solidFill>
                  <a:schemeClr val="tx1"/>
                </a:solidFill>
                <a:effectLst/>
                <a:latin typeface="+mn-lt"/>
                <a:ea typeface="+mn-ea"/>
                <a:cs typeface="+mn-cs"/>
              </a:rPr>
              <a:t>值為</a:t>
            </a:r>
            <a:r>
              <a:rPr lang="en-US" altLang="zh-TW" sz="1200" b="1" i="0" kern="1200" dirty="0">
                <a:solidFill>
                  <a:schemeClr val="tx1"/>
                </a:solidFill>
                <a:effectLst/>
                <a:latin typeface="+mn-lt"/>
                <a:ea typeface="+mn-ea"/>
                <a:cs typeface="+mn-cs"/>
              </a:rPr>
              <a:t>1</a:t>
            </a:r>
            <a:r>
              <a:rPr lang="zh-TW" altLang="en-US" sz="1200" b="1" i="0" kern="1200" dirty="0">
                <a:solidFill>
                  <a:schemeClr val="tx1"/>
                </a:solidFill>
                <a:effectLst/>
                <a:latin typeface="+mn-lt"/>
                <a:ea typeface="+mn-ea"/>
                <a:cs typeface="+mn-cs"/>
              </a:rPr>
              <a:t>時，所需的參數數量從</a:t>
            </a:r>
            <a:r>
              <a:rPr lang="en-US" altLang="zh-TW" sz="1200" b="1" i="0" kern="1200" dirty="0">
                <a:solidFill>
                  <a:schemeClr val="tx1"/>
                </a:solidFill>
                <a:effectLst/>
                <a:latin typeface="+mn-lt"/>
                <a:ea typeface="+mn-ea"/>
                <a:cs typeface="+mn-cs"/>
              </a:rPr>
              <a:t>1040</a:t>
            </a:r>
            <a:r>
              <a:rPr lang="zh-TW" altLang="en-US" sz="1200" b="1" i="0" kern="1200" dirty="0">
                <a:solidFill>
                  <a:schemeClr val="tx1"/>
                </a:solidFill>
                <a:effectLst/>
                <a:latin typeface="+mn-lt"/>
                <a:ea typeface="+mn-ea"/>
                <a:cs typeface="+mn-cs"/>
              </a:rPr>
              <a:t>萬大幅降低到了</a:t>
            </a:r>
            <a:r>
              <a:rPr lang="en-US" altLang="zh-TW" sz="1200" b="1" i="0" kern="1200" dirty="0">
                <a:solidFill>
                  <a:schemeClr val="tx1"/>
                </a:solidFill>
                <a:effectLst/>
                <a:latin typeface="+mn-lt"/>
                <a:ea typeface="+mn-ea"/>
                <a:cs typeface="+mn-cs"/>
              </a:rPr>
              <a:t>760</a:t>
            </a:r>
            <a:r>
              <a:rPr lang="zh-TW" altLang="en-US" sz="1200" b="1" i="0" kern="1200" dirty="0">
                <a:solidFill>
                  <a:schemeClr val="tx1"/>
                </a:solidFill>
                <a:effectLst/>
                <a:latin typeface="+mn-lt"/>
                <a:ea typeface="+mn-ea"/>
                <a:cs typeface="+mn-cs"/>
              </a:rPr>
              <a:t>萬。</a:t>
            </a:r>
            <a:endParaRPr lang="zh-TW" altLang="en-US" b="1" dirty="0"/>
          </a:p>
        </p:txBody>
      </p:sp>
      <p:sp>
        <p:nvSpPr>
          <p:cNvPr id="4" name="投影片編號版面配置區 3"/>
          <p:cNvSpPr>
            <a:spLocks noGrp="1"/>
          </p:cNvSpPr>
          <p:nvPr>
            <p:ph type="sldNum" sz="quarter" idx="5"/>
          </p:nvPr>
        </p:nvSpPr>
        <p:spPr/>
        <p:txBody>
          <a:bodyPr/>
          <a:lstStyle/>
          <a:p>
            <a:fld id="{D1916F69-8357-4734-B6A7-C05CC48F83CC}" type="slidenum">
              <a:rPr lang="zh-TW" altLang="en-US" smtClean="0"/>
              <a:t>12</a:t>
            </a:fld>
            <a:endParaRPr lang="zh-TW" altLang="en-US"/>
          </a:p>
        </p:txBody>
      </p:sp>
    </p:spTree>
    <p:extLst>
      <p:ext uri="{BB962C8B-B14F-4D97-AF65-F5344CB8AC3E}">
        <p14:creationId xmlns:p14="http://schemas.microsoft.com/office/powerpoint/2010/main" val="3860227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0A7621-A898-432F-ADED-EAC82377339E}"/>
              </a:ext>
            </a:extLst>
          </p:cNvPr>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p>
        </p:txBody>
      </p:sp>
      <p:sp>
        <p:nvSpPr>
          <p:cNvPr id="3" name="副標題 2">
            <a:extLst>
              <a:ext uri="{FF2B5EF4-FFF2-40B4-BE49-F238E27FC236}">
                <a16:creationId xmlns:a16="http://schemas.microsoft.com/office/drawing/2014/main" id="{4D3C82B2-BB6E-4ABC-8F8B-305C12526E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p>
        </p:txBody>
      </p:sp>
      <p:sp>
        <p:nvSpPr>
          <p:cNvPr id="4" name="日期版面配置區 3">
            <a:extLst>
              <a:ext uri="{FF2B5EF4-FFF2-40B4-BE49-F238E27FC236}">
                <a16:creationId xmlns:a16="http://schemas.microsoft.com/office/drawing/2014/main" id="{2A492589-D774-49B8-9B80-241E0098408C}"/>
              </a:ext>
            </a:extLst>
          </p:cNvPr>
          <p:cNvSpPr>
            <a:spLocks noGrp="1"/>
          </p:cNvSpPr>
          <p:nvPr>
            <p:ph type="dt" sz="half" idx="10"/>
          </p:nvPr>
        </p:nvSpPr>
        <p:spPr/>
        <p:txBody>
          <a:bodyPr/>
          <a:lstStyle/>
          <a:p>
            <a:fld id="{ECB9CB5F-8F5D-4389-B845-427C970093BD}" type="datetime1">
              <a:rPr lang="zh-TW" altLang="en-US" smtClean="0"/>
              <a:t>2023/8/24</a:t>
            </a:fld>
            <a:endParaRPr lang="zh-TW" altLang="en-US"/>
          </a:p>
        </p:txBody>
      </p:sp>
      <p:sp>
        <p:nvSpPr>
          <p:cNvPr id="5" name="頁尾版面配置區 4">
            <a:extLst>
              <a:ext uri="{FF2B5EF4-FFF2-40B4-BE49-F238E27FC236}">
                <a16:creationId xmlns:a16="http://schemas.microsoft.com/office/drawing/2014/main" id="{8F33B04D-25B9-4A3F-A2D7-92853BCCD821}"/>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0D26CB02-8506-49AD-B597-2BF9410A7CFC}"/>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198763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9B921E0-8205-4757-BD57-B7C8517C0FDD}"/>
              </a:ext>
            </a:extLst>
          </p:cNvPr>
          <p:cNvSpPr>
            <a:spLocks noGrp="1"/>
          </p:cNvSpPr>
          <p:nvPr>
            <p:ph type="title"/>
          </p:nvPr>
        </p:nvSpPr>
        <p:spPr/>
        <p:txBody>
          <a:bodyPr/>
          <a:lstStyle/>
          <a:p>
            <a:r>
              <a:rPr lang="zh-TW" altLang="en-US"/>
              <a:t>按一下以編輯母片標題樣式</a:t>
            </a:r>
          </a:p>
        </p:txBody>
      </p:sp>
      <p:sp>
        <p:nvSpPr>
          <p:cNvPr id="3" name="直排文字版面配置區 2">
            <a:extLst>
              <a:ext uri="{FF2B5EF4-FFF2-40B4-BE49-F238E27FC236}">
                <a16:creationId xmlns:a16="http://schemas.microsoft.com/office/drawing/2014/main" id="{814C48EE-EE59-41B2-9BD8-01624740BAA0}"/>
              </a:ext>
            </a:extLst>
          </p:cNvPr>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9F615E71-9546-4713-B692-2C9C6DFF7AB6}"/>
              </a:ext>
            </a:extLst>
          </p:cNvPr>
          <p:cNvSpPr>
            <a:spLocks noGrp="1"/>
          </p:cNvSpPr>
          <p:nvPr>
            <p:ph type="dt" sz="half" idx="10"/>
          </p:nvPr>
        </p:nvSpPr>
        <p:spPr/>
        <p:txBody>
          <a:bodyPr/>
          <a:lstStyle/>
          <a:p>
            <a:fld id="{AAF09DDC-80D4-4CB2-B97B-9D82E44DAAC1}" type="datetime1">
              <a:rPr lang="zh-TW" altLang="en-US" smtClean="0"/>
              <a:t>2023/8/24</a:t>
            </a:fld>
            <a:endParaRPr lang="zh-TW" altLang="en-US"/>
          </a:p>
        </p:txBody>
      </p:sp>
      <p:sp>
        <p:nvSpPr>
          <p:cNvPr id="5" name="頁尾版面配置區 4">
            <a:extLst>
              <a:ext uri="{FF2B5EF4-FFF2-40B4-BE49-F238E27FC236}">
                <a16:creationId xmlns:a16="http://schemas.microsoft.com/office/drawing/2014/main" id="{577E8669-1D7D-41EC-AC34-585F11344C99}"/>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F1264416-47D0-4149-A275-B446616F7620}"/>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4074794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BAC5AA1E-5D9C-4204-9F00-C2B9BEEFE46C}"/>
              </a:ext>
            </a:extLst>
          </p:cNvPr>
          <p:cNvSpPr>
            <a:spLocks noGrp="1"/>
          </p:cNvSpPr>
          <p:nvPr>
            <p:ph type="title" orient="vert"/>
          </p:nvPr>
        </p:nvSpPr>
        <p:spPr>
          <a:xfrm>
            <a:off x="8724900" y="365125"/>
            <a:ext cx="2628900" cy="5811838"/>
          </a:xfrm>
        </p:spPr>
        <p:txBody>
          <a:bodyPr vert="eaVert"/>
          <a:lstStyle/>
          <a:p>
            <a:r>
              <a:rPr lang="zh-TW" altLang="en-US"/>
              <a:t>按一下以編輯母片標題樣式</a:t>
            </a:r>
          </a:p>
        </p:txBody>
      </p:sp>
      <p:sp>
        <p:nvSpPr>
          <p:cNvPr id="3" name="直排文字版面配置區 2">
            <a:extLst>
              <a:ext uri="{FF2B5EF4-FFF2-40B4-BE49-F238E27FC236}">
                <a16:creationId xmlns:a16="http://schemas.microsoft.com/office/drawing/2014/main" id="{6F6FE739-E1A8-45D4-9F42-92FDC0B73E4B}"/>
              </a:ext>
            </a:extLst>
          </p:cNvPr>
          <p:cNvSpPr>
            <a:spLocks noGrp="1"/>
          </p:cNvSpPr>
          <p:nvPr>
            <p:ph type="body" orient="vert" idx="1"/>
          </p:nvPr>
        </p:nvSpPr>
        <p:spPr>
          <a:xfrm>
            <a:off x="838200"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78836D71-8C74-4AD6-B439-772FCAA3C6C4}"/>
              </a:ext>
            </a:extLst>
          </p:cNvPr>
          <p:cNvSpPr>
            <a:spLocks noGrp="1"/>
          </p:cNvSpPr>
          <p:nvPr>
            <p:ph type="dt" sz="half" idx="10"/>
          </p:nvPr>
        </p:nvSpPr>
        <p:spPr/>
        <p:txBody>
          <a:bodyPr/>
          <a:lstStyle/>
          <a:p>
            <a:fld id="{DCB30AD5-E08E-45D6-B993-C5FDD4167B5F}" type="datetime1">
              <a:rPr lang="zh-TW" altLang="en-US" smtClean="0"/>
              <a:t>2023/8/24</a:t>
            </a:fld>
            <a:endParaRPr lang="zh-TW" altLang="en-US"/>
          </a:p>
        </p:txBody>
      </p:sp>
      <p:sp>
        <p:nvSpPr>
          <p:cNvPr id="5" name="頁尾版面配置區 4">
            <a:extLst>
              <a:ext uri="{FF2B5EF4-FFF2-40B4-BE49-F238E27FC236}">
                <a16:creationId xmlns:a16="http://schemas.microsoft.com/office/drawing/2014/main" id="{D5F0940D-AB3A-46C2-B03C-53D08839610C}"/>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38095364-0E37-4B60-92B5-17294DDE38F7}"/>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2023894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3763A59-3C8B-481D-90B4-8DC4C11BEAB9}"/>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8033BE77-0CFC-4438-859B-3EBA90D9E938}"/>
              </a:ext>
            </a:extLst>
          </p:cNvPr>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F928DE19-13A3-4532-B9C9-F377B0E4A5D4}"/>
              </a:ext>
            </a:extLst>
          </p:cNvPr>
          <p:cNvSpPr>
            <a:spLocks noGrp="1"/>
          </p:cNvSpPr>
          <p:nvPr>
            <p:ph type="dt" sz="half" idx="10"/>
          </p:nvPr>
        </p:nvSpPr>
        <p:spPr/>
        <p:txBody>
          <a:bodyPr/>
          <a:lstStyle/>
          <a:p>
            <a:fld id="{E57EDAE7-28AC-4958-BD08-544862D5E3CB}" type="datetime1">
              <a:rPr lang="zh-TW" altLang="en-US" smtClean="0"/>
              <a:t>2023/8/24</a:t>
            </a:fld>
            <a:endParaRPr lang="zh-TW" altLang="en-US"/>
          </a:p>
        </p:txBody>
      </p:sp>
      <p:sp>
        <p:nvSpPr>
          <p:cNvPr id="5" name="頁尾版面配置區 4">
            <a:extLst>
              <a:ext uri="{FF2B5EF4-FFF2-40B4-BE49-F238E27FC236}">
                <a16:creationId xmlns:a16="http://schemas.microsoft.com/office/drawing/2014/main" id="{FF86413B-F07F-4FA0-BF47-ADD2D4238B7C}"/>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CFB22CF4-3269-405E-9F7B-5B0536FB87D4}"/>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2059385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32EA6A1-0433-4E45-9738-E0D90D245B52}"/>
              </a:ext>
            </a:extLst>
          </p:cNvPr>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p>
        </p:txBody>
      </p:sp>
      <p:sp>
        <p:nvSpPr>
          <p:cNvPr id="3" name="文字版面配置區 2">
            <a:extLst>
              <a:ext uri="{FF2B5EF4-FFF2-40B4-BE49-F238E27FC236}">
                <a16:creationId xmlns:a16="http://schemas.microsoft.com/office/drawing/2014/main" id="{21AA473E-95C2-462F-873D-92B6F447B5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編輯母片文字樣式</a:t>
            </a:r>
          </a:p>
        </p:txBody>
      </p:sp>
      <p:sp>
        <p:nvSpPr>
          <p:cNvPr id="4" name="日期版面配置區 3">
            <a:extLst>
              <a:ext uri="{FF2B5EF4-FFF2-40B4-BE49-F238E27FC236}">
                <a16:creationId xmlns:a16="http://schemas.microsoft.com/office/drawing/2014/main" id="{2C4E0A27-D200-4CD5-9C94-A93591C5B1EE}"/>
              </a:ext>
            </a:extLst>
          </p:cNvPr>
          <p:cNvSpPr>
            <a:spLocks noGrp="1"/>
          </p:cNvSpPr>
          <p:nvPr>
            <p:ph type="dt" sz="half" idx="10"/>
          </p:nvPr>
        </p:nvSpPr>
        <p:spPr/>
        <p:txBody>
          <a:bodyPr/>
          <a:lstStyle/>
          <a:p>
            <a:fld id="{82911232-392F-4A68-AC5D-1F610F92A193}" type="datetime1">
              <a:rPr lang="zh-TW" altLang="en-US" smtClean="0"/>
              <a:t>2023/8/24</a:t>
            </a:fld>
            <a:endParaRPr lang="zh-TW" altLang="en-US"/>
          </a:p>
        </p:txBody>
      </p:sp>
      <p:sp>
        <p:nvSpPr>
          <p:cNvPr id="5" name="頁尾版面配置區 4">
            <a:extLst>
              <a:ext uri="{FF2B5EF4-FFF2-40B4-BE49-F238E27FC236}">
                <a16:creationId xmlns:a16="http://schemas.microsoft.com/office/drawing/2014/main" id="{E23461DB-3472-45A2-AA74-3F43BCB96853}"/>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F042147B-0208-400E-9940-A44D6A1AD01D}"/>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942843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71F1C8D-3F03-4EEB-A0A0-F74CA3FBEF52}"/>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FA2076DD-5E12-4860-BCB2-33D2AE83104F}"/>
              </a:ext>
            </a:extLst>
          </p:cNvPr>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a:extLst>
              <a:ext uri="{FF2B5EF4-FFF2-40B4-BE49-F238E27FC236}">
                <a16:creationId xmlns:a16="http://schemas.microsoft.com/office/drawing/2014/main" id="{4D6705FA-4110-4EB8-B0B8-36FA002E76D8}"/>
              </a:ext>
            </a:extLst>
          </p:cNvPr>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a:extLst>
              <a:ext uri="{FF2B5EF4-FFF2-40B4-BE49-F238E27FC236}">
                <a16:creationId xmlns:a16="http://schemas.microsoft.com/office/drawing/2014/main" id="{58B07235-FDC8-4502-A1E5-66651E491134}"/>
              </a:ext>
            </a:extLst>
          </p:cNvPr>
          <p:cNvSpPr>
            <a:spLocks noGrp="1"/>
          </p:cNvSpPr>
          <p:nvPr>
            <p:ph type="dt" sz="half" idx="10"/>
          </p:nvPr>
        </p:nvSpPr>
        <p:spPr/>
        <p:txBody>
          <a:bodyPr/>
          <a:lstStyle/>
          <a:p>
            <a:fld id="{8A57C573-B098-4619-9422-024EFA270C6D}" type="datetime1">
              <a:rPr lang="zh-TW" altLang="en-US" smtClean="0"/>
              <a:t>2023/8/24</a:t>
            </a:fld>
            <a:endParaRPr lang="zh-TW" altLang="en-US"/>
          </a:p>
        </p:txBody>
      </p:sp>
      <p:sp>
        <p:nvSpPr>
          <p:cNvPr id="6" name="頁尾版面配置區 5">
            <a:extLst>
              <a:ext uri="{FF2B5EF4-FFF2-40B4-BE49-F238E27FC236}">
                <a16:creationId xmlns:a16="http://schemas.microsoft.com/office/drawing/2014/main" id="{A7722593-9664-4AD4-9487-99280FC30444}"/>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F054D097-56F7-40DC-9424-38447F4DFD59}"/>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718764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E604945-9B0E-403D-B886-3DAF0DF582A5}"/>
              </a:ext>
            </a:extLst>
          </p:cNvPr>
          <p:cNvSpPr>
            <a:spLocks noGrp="1"/>
          </p:cNvSpPr>
          <p:nvPr>
            <p:ph type="title"/>
          </p:nvPr>
        </p:nvSpPr>
        <p:spPr>
          <a:xfrm>
            <a:off x="839788" y="365125"/>
            <a:ext cx="10515600" cy="1325563"/>
          </a:xfrm>
        </p:spPr>
        <p:txBody>
          <a:bodyPr/>
          <a:lstStyle/>
          <a:p>
            <a:r>
              <a:rPr lang="zh-TW" altLang="en-US"/>
              <a:t>按一下以編輯母片標題樣式</a:t>
            </a:r>
          </a:p>
        </p:txBody>
      </p:sp>
      <p:sp>
        <p:nvSpPr>
          <p:cNvPr id="3" name="文字版面配置區 2">
            <a:extLst>
              <a:ext uri="{FF2B5EF4-FFF2-40B4-BE49-F238E27FC236}">
                <a16:creationId xmlns:a16="http://schemas.microsoft.com/office/drawing/2014/main" id="{03B37D45-4794-4CF4-A941-9273765A7A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內容版面配置區 3">
            <a:extLst>
              <a:ext uri="{FF2B5EF4-FFF2-40B4-BE49-F238E27FC236}">
                <a16:creationId xmlns:a16="http://schemas.microsoft.com/office/drawing/2014/main" id="{61C1C885-CD8E-4FB8-BD0F-E656DD207169}"/>
              </a:ext>
            </a:extLst>
          </p:cNvPr>
          <p:cNvSpPr>
            <a:spLocks noGrp="1"/>
          </p:cNvSpPr>
          <p:nvPr>
            <p:ph sz="half" idx="2"/>
          </p:nvPr>
        </p:nvSpPr>
        <p:spPr>
          <a:xfrm>
            <a:off x="839788"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a:extLst>
              <a:ext uri="{FF2B5EF4-FFF2-40B4-BE49-F238E27FC236}">
                <a16:creationId xmlns:a16="http://schemas.microsoft.com/office/drawing/2014/main" id="{46F83118-14A6-43F0-9205-D2957C0720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內容版面配置區 5">
            <a:extLst>
              <a:ext uri="{FF2B5EF4-FFF2-40B4-BE49-F238E27FC236}">
                <a16:creationId xmlns:a16="http://schemas.microsoft.com/office/drawing/2014/main" id="{6DFE824A-3C6F-45B7-B38D-4F3BF372BF94}"/>
              </a:ext>
            </a:extLst>
          </p:cNvPr>
          <p:cNvSpPr>
            <a:spLocks noGrp="1"/>
          </p:cNvSpPr>
          <p:nvPr>
            <p:ph sz="quarter" idx="4"/>
          </p:nvPr>
        </p:nvSpPr>
        <p:spPr>
          <a:xfrm>
            <a:off x="6172200"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a:extLst>
              <a:ext uri="{FF2B5EF4-FFF2-40B4-BE49-F238E27FC236}">
                <a16:creationId xmlns:a16="http://schemas.microsoft.com/office/drawing/2014/main" id="{CB490867-8582-4725-BCC5-02173B03DC95}"/>
              </a:ext>
            </a:extLst>
          </p:cNvPr>
          <p:cNvSpPr>
            <a:spLocks noGrp="1"/>
          </p:cNvSpPr>
          <p:nvPr>
            <p:ph type="dt" sz="half" idx="10"/>
          </p:nvPr>
        </p:nvSpPr>
        <p:spPr/>
        <p:txBody>
          <a:bodyPr/>
          <a:lstStyle/>
          <a:p>
            <a:fld id="{D3451A6C-B956-40A8-80DA-3861E51494C2}" type="datetime1">
              <a:rPr lang="zh-TW" altLang="en-US" smtClean="0"/>
              <a:t>2023/8/24</a:t>
            </a:fld>
            <a:endParaRPr lang="zh-TW" altLang="en-US"/>
          </a:p>
        </p:txBody>
      </p:sp>
      <p:sp>
        <p:nvSpPr>
          <p:cNvPr id="8" name="頁尾版面配置區 7">
            <a:extLst>
              <a:ext uri="{FF2B5EF4-FFF2-40B4-BE49-F238E27FC236}">
                <a16:creationId xmlns:a16="http://schemas.microsoft.com/office/drawing/2014/main" id="{48997BBA-8EDC-486A-8C2D-40F139B47784}"/>
              </a:ext>
            </a:extLst>
          </p:cNvPr>
          <p:cNvSpPr>
            <a:spLocks noGrp="1"/>
          </p:cNvSpPr>
          <p:nvPr>
            <p:ph type="ftr" sz="quarter" idx="11"/>
          </p:nvPr>
        </p:nvSpPr>
        <p:spPr/>
        <p:txBody>
          <a:bodyPr/>
          <a:lstStyle/>
          <a:p>
            <a:endParaRPr lang="zh-TW" altLang="en-US"/>
          </a:p>
        </p:txBody>
      </p:sp>
      <p:sp>
        <p:nvSpPr>
          <p:cNvPr id="9" name="投影片編號版面配置區 8">
            <a:extLst>
              <a:ext uri="{FF2B5EF4-FFF2-40B4-BE49-F238E27FC236}">
                <a16:creationId xmlns:a16="http://schemas.microsoft.com/office/drawing/2014/main" id="{15798FFB-9D2A-4E52-AA7C-03728DE7CC33}"/>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4217466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26E5D77-D7F9-4BAA-931D-44D3227A39F9}"/>
              </a:ext>
            </a:extLst>
          </p:cNvPr>
          <p:cNvSpPr>
            <a:spLocks noGrp="1"/>
          </p:cNvSpPr>
          <p:nvPr>
            <p:ph type="title"/>
          </p:nvPr>
        </p:nvSpPr>
        <p:spPr/>
        <p:txBody>
          <a:bodyPr/>
          <a:lstStyle/>
          <a:p>
            <a:r>
              <a:rPr lang="zh-TW" altLang="en-US"/>
              <a:t>按一下以編輯母片標題樣式</a:t>
            </a:r>
          </a:p>
        </p:txBody>
      </p:sp>
      <p:sp>
        <p:nvSpPr>
          <p:cNvPr id="3" name="日期版面配置區 2">
            <a:extLst>
              <a:ext uri="{FF2B5EF4-FFF2-40B4-BE49-F238E27FC236}">
                <a16:creationId xmlns:a16="http://schemas.microsoft.com/office/drawing/2014/main" id="{F5CBB735-56A1-443E-9325-819A5543E929}"/>
              </a:ext>
            </a:extLst>
          </p:cNvPr>
          <p:cNvSpPr>
            <a:spLocks noGrp="1"/>
          </p:cNvSpPr>
          <p:nvPr>
            <p:ph type="dt" sz="half" idx="10"/>
          </p:nvPr>
        </p:nvSpPr>
        <p:spPr/>
        <p:txBody>
          <a:bodyPr/>
          <a:lstStyle/>
          <a:p>
            <a:fld id="{6BF01CAB-ACB3-49A0-838B-CCF123DCCBC9}" type="datetime1">
              <a:rPr lang="zh-TW" altLang="en-US" smtClean="0"/>
              <a:t>2023/8/24</a:t>
            </a:fld>
            <a:endParaRPr lang="zh-TW" altLang="en-US"/>
          </a:p>
        </p:txBody>
      </p:sp>
      <p:sp>
        <p:nvSpPr>
          <p:cNvPr id="4" name="頁尾版面配置區 3">
            <a:extLst>
              <a:ext uri="{FF2B5EF4-FFF2-40B4-BE49-F238E27FC236}">
                <a16:creationId xmlns:a16="http://schemas.microsoft.com/office/drawing/2014/main" id="{C9E52AC2-F53A-4DEB-B654-046D34A10F5E}"/>
              </a:ext>
            </a:extLst>
          </p:cNvPr>
          <p:cNvSpPr>
            <a:spLocks noGrp="1"/>
          </p:cNvSpPr>
          <p:nvPr>
            <p:ph type="ftr" sz="quarter" idx="11"/>
          </p:nvPr>
        </p:nvSpPr>
        <p:spPr/>
        <p:txBody>
          <a:bodyPr/>
          <a:lstStyle/>
          <a:p>
            <a:endParaRPr lang="zh-TW" altLang="en-US"/>
          </a:p>
        </p:txBody>
      </p:sp>
      <p:sp>
        <p:nvSpPr>
          <p:cNvPr id="5" name="投影片編號版面配置區 4">
            <a:extLst>
              <a:ext uri="{FF2B5EF4-FFF2-40B4-BE49-F238E27FC236}">
                <a16:creationId xmlns:a16="http://schemas.microsoft.com/office/drawing/2014/main" id="{09DF7C16-A61D-49C6-ADC9-54E605B265BB}"/>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4287573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9886E57F-FDB8-4350-B282-E5C981A4FDAA}"/>
              </a:ext>
            </a:extLst>
          </p:cNvPr>
          <p:cNvSpPr>
            <a:spLocks noGrp="1"/>
          </p:cNvSpPr>
          <p:nvPr>
            <p:ph type="dt" sz="half" idx="10"/>
          </p:nvPr>
        </p:nvSpPr>
        <p:spPr/>
        <p:txBody>
          <a:bodyPr/>
          <a:lstStyle/>
          <a:p>
            <a:fld id="{B69084C8-DC5E-48C8-947D-44BD2A67512C}" type="datetime1">
              <a:rPr lang="zh-TW" altLang="en-US" smtClean="0"/>
              <a:t>2023/8/24</a:t>
            </a:fld>
            <a:endParaRPr lang="zh-TW" altLang="en-US"/>
          </a:p>
        </p:txBody>
      </p:sp>
      <p:sp>
        <p:nvSpPr>
          <p:cNvPr id="3" name="頁尾版面配置區 2">
            <a:extLst>
              <a:ext uri="{FF2B5EF4-FFF2-40B4-BE49-F238E27FC236}">
                <a16:creationId xmlns:a16="http://schemas.microsoft.com/office/drawing/2014/main" id="{CCF75E60-8451-406F-95DB-1C5C3C13A59E}"/>
              </a:ext>
            </a:extLst>
          </p:cNvPr>
          <p:cNvSpPr>
            <a:spLocks noGrp="1"/>
          </p:cNvSpPr>
          <p:nvPr>
            <p:ph type="ftr" sz="quarter" idx="11"/>
          </p:nvPr>
        </p:nvSpPr>
        <p:spPr/>
        <p:txBody>
          <a:bodyPr/>
          <a:lstStyle/>
          <a:p>
            <a:endParaRPr lang="zh-TW" altLang="en-US"/>
          </a:p>
        </p:txBody>
      </p:sp>
      <p:sp>
        <p:nvSpPr>
          <p:cNvPr id="4" name="投影片編號版面配置區 3">
            <a:extLst>
              <a:ext uri="{FF2B5EF4-FFF2-40B4-BE49-F238E27FC236}">
                <a16:creationId xmlns:a16="http://schemas.microsoft.com/office/drawing/2014/main" id="{2BC17465-36F1-4929-BE28-BA9E86CABC1D}"/>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3372032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D64D3DE-2FE1-4DB1-8C93-722AA8190AF4}"/>
              </a:ext>
            </a:extLst>
          </p:cNvPr>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a:extLst>
              <a:ext uri="{FF2B5EF4-FFF2-40B4-BE49-F238E27FC236}">
                <a16:creationId xmlns:a16="http://schemas.microsoft.com/office/drawing/2014/main" id="{BA0C9E82-4AE8-4C61-ACB5-015411A7D9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a:extLst>
              <a:ext uri="{FF2B5EF4-FFF2-40B4-BE49-F238E27FC236}">
                <a16:creationId xmlns:a16="http://schemas.microsoft.com/office/drawing/2014/main" id="{9713A6C1-C357-4B0B-8B0E-2F56D61119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a:extLst>
              <a:ext uri="{FF2B5EF4-FFF2-40B4-BE49-F238E27FC236}">
                <a16:creationId xmlns:a16="http://schemas.microsoft.com/office/drawing/2014/main" id="{BC1EC589-43CD-469A-BEA6-FA316BC7648E}"/>
              </a:ext>
            </a:extLst>
          </p:cNvPr>
          <p:cNvSpPr>
            <a:spLocks noGrp="1"/>
          </p:cNvSpPr>
          <p:nvPr>
            <p:ph type="dt" sz="half" idx="10"/>
          </p:nvPr>
        </p:nvSpPr>
        <p:spPr/>
        <p:txBody>
          <a:bodyPr/>
          <a:lstStyle/>
          <a:p>
            <a:fld id="{7157821A-F57D-41A7-92B7-A111693B6633}" type="datetime1">
              <a:rPr lang="zh-TW" altLang="en-US" smtClean="0"/>
              <a:t>2023/8/24</a:t>
            </a:fld>
            <a:endParaRPr lang="zh-TW" altLang="en-US"/>
          </a:p>
        </p:txBody>
      </p:sp>
      <p:sp>
        <p:nvSpPr>
          <p:cNvPr id="6" name="頁尾版面配置區 5">
            <a:extLst>
              <a:ext uri="{FF2B5EF4-FFF2-40B4-BE49-F238E27FC236}">
                <a16:creationId xmlns:a16="http://schemas.microsoft.com/office/drawing/2014/main" id="{C89E7514-6FEC-47E6-96D8-C115E68EA705}"/>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6742C602-DB47-47E7-8AB2-48B3A7632441}"/>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3704730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AAFAED9-FC9B-4A5C-9AF5-CB3666DCCCA7}"/>
              </a:ext>
            </a:extLst>
          </p:cNvPr>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a:extLst>
              <a:ext uri="{FF2B5EF4-FFF2-40B4-BE49-F238E27FC236}">
                <a16:creationId xmlns:a16="http://schemas.microsoft.com/office/drawing/2014/main" id="{0AC69B71-1033-49C8-AB9C-1EAC6B1A7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a:extLst>
              <a:ext uri="{FF2B5EF4-FFF2-40B4-BE49-F238E27FC236}">
                <a16:creationId xmlns:a16="http://schemas.microsoft.com/office/drawing/2014/main" id="{87612F41-46F0-499B-90F3-CF2F2F5235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a:extLst>
              <a:ext uri="{FF2B5EF4-FFF2-40B4-BE49-F238E27FC236}">
                <a16:creationId xmlns:a16="http://schemas.microsoft.com/office/drawing/2014/main" id="{9A93B1D5-C32B-4FD5-8888-A36DD8EC3940}"/>
              </a:ext>
            </a:extLst>
          </p:cNvPr>
          <p:cNvSpPr>
            <a:spLocks noGrp="1"/>
          </p:cNvSpPr>
          <p:nvPr>
            <p:ph type="dt" sz="half" idx="10"/>
          </p:nvPr>
        </p:nvSpPr>
        <p:spPr/>
        <p:txBody>
          <a:bodyPr/>
          <a:lstStyle/>
          <a:p>
            <a:fld id="{63997132-AE03-4AC9-8D07-4A021641D53E}" type="datetime1">
              <a:rPr lang="zh-TW" altLang="en-US" smtClean="0"/>
              <a:t>2023/8/24</a:t>
            </a:fld>
            <a:endParaRPr lang="zh-TW" altLang="en-US"/>
          </a:p>
        </p:txBody>
      </p:sp>
      <p:sp>
        <p:nvSpPr>
          <p:cNvPr id="6" name="頁尾版面配置區 5">
            <a:extLst>
              <a:ext uri="{FF2B5EF4-FFF2-40B4-BE49-F238E27FC236}">
                <a16:creationId xmlns:a16="http://schemas.microsoft.com/office/drawing/2014/main" id="{63DE9535-827B-45AB-812A-98794A1562B2}"/>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4857308E-C338-487F-98DC-DEAA12833852}"/>
              </a:ext>
            </a:extLst>
          </p:cNvPr>
          <p:cNvSpPr>
            <a:spLocks noGrp="1"/>
          </p:cNvSpPr>
          <p:nvPr>
            <p:ph type="sldNum" sz="quarter" idx="12"/>
          </p:nvPr>
        </p:nvSpPr>
        <p:spPr/>
        <p:txBody>
          <a:body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2257771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208C682E-644B-4E3E-AC61-5CAC2914B7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a:extLst>
              <a:ext uri="{FF2B5EF4-FFF2-40B4-BE49-F238E27FC236}">
                <a16:creationId xmlns:a16="http://schemas.microsoft.com/office/drawing/2014/main" id="{024228C0-E4CA-451F-BEF6-CCFB78E8F3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3B00E1BF-BDF9-4958-A246-E46340CC09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88C648-C670-4D43-A30C-313750147914}" type="datetime1">
              <a:rPr lang="zh-TW" altLang="en-US" smtClean="0"/>
              <a:t>2023/8/24</a:t>
            </a:fld>
            <a:endParaRPr lang="zh-TW" altLang="en-US"/>
          </a:p>
        </p:txBody>
      </p:sp>
      <p:sp>
        <p:nvSpPr>
          <p:cNvPr id="5" name="頁尾版面配置區 4">
            <a:extLst>
              <a:ext uri="{FF2B5EF4-FFF2-40B4-BE49-F238E27FC236}">
                <a16:creationId xmlns:a16="http://schemas.microsoft.com/office/drawing/2014/main" id="{4C80AB63-33FF-495B-80AF-A25DDA8F86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a:extLst>
              <a:ext uri="{FF2B5EF4-FFF2-40B4-BE49-F238E27FC236}">
                <a16:creationId xmlns:a16="http://schemas.microsoft.com/office/drawing/2014/main" id="{03647D6A-1008-42C6-81ED-2909B4518D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AA6A6-1C88-48CB-8870-E35D9A913366}" type="slidenum">
              <a:rPr lang="zh-TW" altLang="en-US" smtClean="0"/>
              <a:t>‹#›</a:t>
            </a:fld>
            <a:endParaRPr lang="zh-TW" altLang="en-US"/>
          </a:p>
        </p:txBody>
      </p:sp>
    </p:spTree>
    <p:extLst>
      <p:ext uri="{BB962C8B-B14F-4D97-AF65-F5344CB8AC3E}">
        <p14:creationId xmlns:p14="http://schemas.microsoft.com/office/powerpoint/2010/main" val="29643982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C6897DD-05E8-464C-80B2-2AB7492C1E0A}"/>
              </a:ext>
            </a:extLst>
          </p:cNvPr>
          <p:cNvSpPr>
            <a:spLocks noGrp="1"/>
          </p:cNvSpPr>
          <p:nvPr>
            <p:ph type="ctrTitle"/>
          </p:nvPr>
        </p:nvSpPr>
        <p:spPr>
          <a:xfrm>
            <a:off x="986117" y="763775"/>
            <a:ext cx="10219765" cy="2387600"/>
          </a:xfrm>
        </p:spPr>
        <p:txBody>
          <a:bodyPr>
            <a:normAutofit/>
          </a:bodyPr>
          <a:lstStyle/>
          <a:p>
            <a:r>
              <a:rPr lang="en-US" altLang="zh-TW" sz="4400" b="1" dirty="0">
                <a:latin typeface="Times New Roman" panose="02020603050405020304" pitchFamily="18" charset="0"/>
                <a:cs typeface="Times New Roman" panose="02020603050405020304" pitchFamily="18" charset="0"/>
              </a:rPr>
              <a:t>Visual Prompt Tuning for Generative Transfer Learning</a:t>
            </a:r>
            <a:endParaRPr lang="zh-TW" altLang="en-US" sz="4400" b="1" dirty="0">
              <a:latin typeface="Times New Roman" panose="02020603050405020304" pitchFamily="18" charset="0"/>
              <a:cs typeface="Times New Roman" panose="02020603050405020304" pitchFamily="18" charset="0"/>
            </a:endParaRPr>
          </a:p>
        </p:txBody>
      </p:sp>
      <p:sp>
        <p:nvSpPr>
          <p:cNvPr id="3" name="副標題 2">
            <a:extLst>
              <a:ext uri="{FF2B5EF4-FFF2-40B4-BE49-F238E27FC236}">
                <a16:creationId xmlns:a16="http://schemas.microsoft.com/office/drawing/2014/main" id="{F5D31AEC-7982-4345-AAC6-E4394CAB69A5}"/>
              </a:ext>
            </a:extLst>
          </p:cNvPr>
          <p:cNvSpPr>
            <a:spLocks noGrp="1"/>
          </p:cNvSpPr>
          <p:nvPr>
            <p:ph type="subTitle" idx="1"/>
          </p:nvPr>
        </p:nvSpPr>
        <p:spPr>
          <a:xfrm>
            <a:off x="1524000" y="3602037"/>
            <a:ext cx="9144000" cy="2789798"/>
          </a:xfrm>
        </p:spPr>
        <p:txBody>
          <a:bodyPr>
            <a:normAutofit/>
          </a:bodyPr>
          <a:lstStyle/>
          <a:p>
            <a:r>
              <a:rPr lang="en-US" altLang="zh-TW" dirty="0" err="1">
                <a:latin typeface="Times New Roman" panose="02020603050405020304" pitchFamily="18" charset="0"/>
                <a:cs typeface="Times New Roman" panose="02020603050405020304" pitchFamily="18" charset="0"/>
              </a:rPr>
              <a:t>Kihyuk</a:t>
            </a:r>
            <a:r>
              <a:rPr lang="en-US" altLang="zh-TW" dirty="0">
                <a:latin typeface="Times New Roman" panose="02020603050405020304" pitchFamily="18" charset="0"/>
                <a:cs typeface="Times New Roman" panose="02020603050405020304" pitchFamily="18" charset="0"/>
              </a:rPr>
              <a:t> Sohn, Yuan Hao, José Lezama, Luisa </a:t>
            </a:r>
            <a:r>
              <a:rPr lang="en-US" altLang="zh-TW" dirty="0" err="1">
                <a:latin typeface="Times New Roman" panose="02020603050405020304" pitchFamily="18" charset="0"/>
                <a:cs typeface="Times New Roman" panose="02020603050405020304" pitchFamily="18" charset="0"/>
              </a:rPr>
              <a:t>Polania</a:t>
            </a:r>
            <a:r>
              <a:rPr lang="en-US" altLang="zh-TW" dirty="0">
                <a:latin typeface="Times New Roman" panose="02020603050405020304" pitchFamily="18" charset="0"/>
                <a:cs typeface="Times New Roman" panose="02020603050405020304" pitchFamily="18" charset="0"/>
              </a:rPr>
              <a:t>, </a:t>
            </a:r>
          </a:p>
          <a:p>
            <a:r>
              <a:rPr lang="en-US" altLang="zh-TW" dirty="0" err="1">
                <a:latin typeface="Times New Roman" panose="02020603050405020304" pitchFamily="18" charset="0"/>
                <a:cs typeface="Times New Roman" panose="02020603050405020304" pitchFamily="18" charset="0"/>
              </a:rPr>
              <a:t>Huiwen</a:t>
            </a:r>
            <a:r>
              <a:rPr lang="en-US" altLang="zh-TW" dirty="0">
                <a:latin typeface="Times New Roman" panose="02020603050405020304" pitchFamily="18" charset="0"/>
                <a:cs typeface="Times New Roman" panose="02020603050405020304" pitchFamily="18" charset="0"/>
              </a:rPr>
              <a:t> Chang, Han Zhang, Irfan Essa, Lu Jiang</a:t>
            </a:r>
          </a:p>
          <a:p>
            <a:endParaRPr lang="en-US" altLang="zh-TW" dirty="0">
              <a:latin typeface="Times New Roman" panose="02020603050405020304" pitchFamily="18" charset="0"/>
              <a:cs typeface="Times New Roman" panose="02020603050405020304" pitchFamily="18" charset="0"/>
            </a:endParaRPr>
          </a:p>
          <a:p>
            <a:r>
              <a:rPr lang="en-US" altLang="zh-TW" dirty="0">
                <a:latin typeface="Times New Roman" panose="02020603050405020304" pitchFamily="18" charset="0"/>
                <a:cs typeface="Times New Roman" panose="02020603050405020304" pitchFamily="18" charset="0"/>
              </a:rPr>
              <a:t>Google Research</a:t>
            </a:r>
          </a:p>
          <a:p>
            <a:endParaRPr lang="en-US" altLang="zh-TW" sz="1100" dirty="0">
              <a:latin typeface="Times New Roman" panose="02020603050405020304" pitchFamily="18" charset="0"/>
              <a:cs typeface="Times New Roman" panose="02020603050405020304" pitchFamily="18" charset="0"/>
            </a:endParaRPr>
          </a:p>
          <a:p>
            <a:r>
              <a:rPr lang="en-US" altLang="zh-TW" dirty="0">
                <a:latin typeface="Times New Roman" panose="02020603050405020304" pitchFamily="18" charset="0"/>
                <a:cs typeface="Times New Roman" panose="02020603050405020304" pitchFamily="18" charset="0"/>
              </a:rPr>
              <a:t>CVPR2023</a:t>
            </a:r>
          </a:p>
          <a:p>
            <a:endParaRPr lang="zh-TW" altLang="en-US" dirty="0"/>
          </a:p>
        </p:txBody>
      </p:sp>
      <p:sp>
        <p:nvSpPr>
          <p:cNvPr id="5" name="文字方塊 4">
            <a:extLst>
              <a:ext uri="{FF2B5EF4-FFF2-40B4-BE49-F238E27FC236}">
                <a16:creationId xmlns:a16="http://schemas.microsoft.com/office/drawing/2014/main" id="{E11E1714-71C6-4AA7-81B9-24ADD706162F}"/>
              </a:ext>
            </a:extLst>
          </p:cNvPr>
          <p:cNvSpPr txBox="1"/>
          <p:nvPr/>
        </p:nvSpPr>
        <p:spPr>
          <a:xfrm>
            <a:off x="9188823" y="5847708"/>
            <a:ext cx="3496236" cy="707886"/>
          </a:xfrm>
          <a:prstGeom prst="rect">
            <a:avLst/>
          </a:prstGeom>
          <a:noFill/>
        </p:spPr>
        <p:txBody>
          <a:bodyPr wrap="square" rtlCol="0">
            <a:spAutoFit/>
          </a:bodyPr>
          <a:lstStyle/>
          <a:p>
            <a:r>
              <a:rPr lang="en-US" altLang="zh-TW" sz="2000" dirty="0">
                <a:latin typeface="Times New Roman" panose="02020603050405020304" pitchFamily="18" charset="0"/>
                <a:cs typeface="Times New Roman" panose="02020603050405020304" pitchFamily="18" charset="0"/>
              </a:rPr>
              <a:t>Presenter: </a:t>
            </a:r>
            <a:r>
              <a:rPr lang="en-US" altLang="zh-TW" sz="2000" dirty="0" err="1">
                <a:latin typeface="Times New Roman" panose="02020603050405020304" pitchFamily="18" charset="0"/>
                <a:cs typeface="Times New Roman" panose="02020603050405020304" pitchFamily="18" charset="0"/>
              </a:rPr>
              <a:t>Hsuan</a:t>
            </a:r>
            <a:r>
              <a:rPr lang="en-US" altLang="zh-TW" sz="2000" dirty="0">
                <a:latin typeface="Times New Roman" panose="02020603050405020304" pitchFamily="18" charset="0"/>
                <a:cs typeface="Times New Roman" panose="02020603050405020304" pitchFamily="18" charset="0"/>
              </a:rPr>
              <a:t> Yu Fan</a:t>
            </a:r>
          </a:p>
          <a:p>
            <a:r>
              <a:rPr lang="en-US" altLang="zh-TW" sz="2000" dirty="0">
                <a:latin typeface="Times New Roman" panose="02020603050405020304" pitchFamily="18" charset="0"/>
                <a:cs typeface="Times New Roman" panose="02020603050405020304" pitchFamily="18" charset="0"/>
              </a:rPr>
              <a:t>Date: 2023/8/24</a:t>
            </a:r>
            <a:endParaRPr lang="zh-TW"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1360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9CBE6C9-CFEC-4532-90D2-BF08F1194933}"/>
              </a:ext>
            </a:extLst>
          </p:cNvPr>
          <p:cNvSpPr>
            <a:spLocks noGrp="1"/>
          </p:cNvSpPr>
          <p:nvPr>
            <p:ph type="title"/>
          </p:nvPr>
        </p:nvSpPr>
        <p:spPr>
          <a:xfrm>
            <a:off x="838200" y="365125"/>
            <a:ext cx="10515600" cy="1325563"/>
          </a:xfrm>
        </p:spPr>
        <p:txBody>
          <a:bodyPr>
            <a:normAutofit/>
          </a:bodyPr>
          <a:lstStyle/>
          <a:p>
            <a:r>
              <a:rPr lang="en-US" altLang="zh-TW" sz="3600" dirty="0">
                <a:latin typeface="Times New Roman" panose="02020603050405020304" pitchFamily="18" charset="0"/>
                <a:cs typeface="Times New Roman" panose="02020603050405020304" pitchFamily="18" charset="0"/>
              </a:rPr>
              <a:t>Methodology 3.1.1 Learning Visual Prompt</a:t>
            </a:r>
            <a:endParaRPr lang="zh-TW" altLang="en-US" sz="36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2BD8492E-0DF8-4727-87C6-B8F8C581D706}"/>
                  </a:ext>
                </a:extLst>
              </p:cNvPr>
              <p:cNvSpPr>
                <a:spLocks noGrp="1"/>
              </p:cNvSpPr>
              <p:nvPr>
                <p:ph idx="1"/>
              </p:nvPr>
            </p:nvSpPr>
            <p:spPr>
              <a:xfrm>
                <a:off x="838200" y="1630953"/>
                <a:ext cx="10515600" cy="4351338"/>
              </a:xfrm>
            </p:spPr>
            <p:txBody>
              <a:bodyPr>
                <a:normAutofit/>
              </a:bodyPr>
              <a:lstStyle/>
              <a:p>
                <a:r>
                  <a:rPr lang="en-US" altLang="zh-TW" sz="2400" dirty="0">
                    <a:latin typeface="Times New Roman" panose="02020603050405020304" pitchFamily="18" charset="0"/>
                    <a:cs typeface="Times New Roman" panose="02020603050405020304" pitchFamily="18" charset="0"/>
                  </a:rPr>
                  <a:t>Let </a:t>
                </a:r>
                <a14:m>
                  <m:oMath xmlns:m="http://schemas.openxmlformats.org/officeDocument/2006/math">
                    <m:r>
                      <a:rPr lang="en-US" altLang="zh-TW" sz="2400" i="1" dirty="0" smtClean="0">
                        <a:latin typeface="Cambria Math" panose="02040503050406030204" pitchFamily="18" charset="0"/>
                      </a:rPr>
                      <m:t>𝑍</m:t>
                    </m:r>
                    <m:r>
                      <a:rPr lang="en-US" altLang="zh-TW" sz="2400" i="0" dirty="0">
                        <a:latin typeface="Cambria Math" panose="02040503050406030204" pitchFamily="18" charset="0"/>
                      </a:rPr>
                      <m:t>=</m:t>
                    </m:r>
                    <m:sSubSup>
                      <m:sSubSupPr>
                        <m:ctrlPr>
                          <a:rPr lang="en-US" altLang="zh-TW" sz="2400" i="1" dirty="0">
                            <a:latin typeface="Cambria Math" panose="02040503050406030204" pitchFamily="18" charset="0"/>
                          </a:rPr>
                        </m:ctrlPr>
                      </m:sSubSupPr>
                      <m:e>
                        <m:d>
                          <m:dPr>
                            <m:begChr m:val="{"/>
                            <m:endChr m:val="}"/>
                            <m:ctrlPr>
                              <a:rPr lang="en-US" altLang="zh-TW" sz="2400" i="1" dirty="0">
                                <a:latin typeface="Cambria Math" panose="02040503050406030204" pitchFamily="18" charset="0"/>
                              </a:rPr>
                            </m:ctrlPr>
                          </m:dPr>
                          <m:e>
                            <m:sSub>
                              <m:sSubPr>
                                <m:ctrlPr>
                                  <a:rPr lang="en-US" altLang="zh-TW" sz="2400" i="1" dirty="0">
                                    <a:latin typeface="Cambria Math" panose="02040503050406030204" pitchFamily="18" charset="0"/>
                                  </a:rPr>
                                </m:ctrlPr>
                              </m:sSubPr>
                              <m:e>
                                <m:r>
                                  <a:rPr lang="en-US" altLang="zh-TW" sz="2400" i="1" dirty="0">
                                    <a:latin typeface="Cambria Math" panose="02040503050406030204" pitchFamily="18" charset="0"/>
                                  </a:rPr>
                                  <m:t>𝑧</m:t>
                                </m:r>
                              </m:e>
                              <m:sub>
                                <m:r>
                                  <a:rPr lang="en-US" altLang="zh-TW" sz="2400" i="1" dirty="0">
                                    <a:latin typeface="Cambria Math" panose="02040503050406030204" pitchFamily="18" charset="0"/>
                                  </a:rPr>
                                  <m:t>𝑖</m:t>
                                </m:r>
                              </m:sub>
                            </m:sSub>
                          </m:e>
                        </m:d>
                      </m:e>
                      <m:sub>
                        <m:r>
                          <a:rPr lang="en-US" altLang="zh-TW" sz="2400" i="0" dirty="0">
                            <a:latin typeface="Cambria Math" panose="02040503050406030204" pitchFamily="18" charset="0"/>
                          </a:rPr>
                          <m:t>ⅈ=1</m:t>
                        </m:r>
                      </m:sub>
                      <m:sup>
                        <m:r>
                          <a:rPr lang="en-US" altLang="zh-TW" sz="2400" i="1" dirty="0">
                            <a:latin typeface="Cambria Math" panose="02040503050406030204" pitchFamily="18" charset="0"/>
                          </a:rPr>
                          <m:t>𝐻</m:t>
                        </m:r>
                        <m:r>
                          <a:rPr lang="en-US" altLang="zh-TW" sz="2400" i="0" dirty="0">
                            <a:latin typeface="Cambria Math" panose="02040503050406030204" pitchFamily="18" charset="0"/>
                          </a:rPr>
                          <m:t>×</m:t>
                        </m:r>
                        <m:r>
                          <a:rPr lang="en-US" altLang="zh-TW" sz="2400" i="1" dirty="0">
                            <a:latin typeface="Cambria Math" panose="02040503050406030204" pitchFamily="18" charset="0"/>
                          </a:rPr>
                          <m:t>𝑊</m:t>
                        </m:r>
                      </m:sup>
                    </m:sSubSup>
                  </m:oMath>
                </a14:m>
                <a:r>
                  <a:rPr lang="en-US" altLang="zh-TW" sz="2400" dirty="0">
                    <a:latin typeface="Times New Roman" panose="02020603050405020304" pitchFamily="18" charset="0"/>
                    <a:cs typeface="Times New Roman" panose="02020603050405020304" pitchFamily="18" charset="0"/>
                  </a:rPr>
                  <a:t>    be a sequence of visual tokens (i.e., an output of VQ encoder followed by the vectorization) and                            be a sequence of prompt tokens. </a:t>
                </a:r>
              </a:p>
              <a:p>
                <a:r>
                  <a:rPr lang="en-US" altLang="zh-TW" sz="2400" dirty="0">
                    <a:latin typeface="Times New Roman" panose="02020603050405020304" pitchFamily="18" charset="0"/>
                    <a:cs typeface="Times New Roman" panose="02020603050405020304" pitchFamily="18" charset="0"/>
                  </a:rPr>
                  <a:t>For AR transformer, the loss is given as follows: </a:t>
                </a:r>
              </a:p>
              <a:p>
                <a:endParaRPr lang="en-US" altLang="zh-TW" sz="2400" dirty="0">
                  <a:latin typeface="Times New Roman" panose="02020603050405020304" pitchFamily="18" charset="0"/>
                  <a:cs typeface="Times New Roman" panose="02020603050405020304" pitchFamily="18" charset="0"/>
                </a:endParaRPr>
              </a:p>
              <a:p>
                <a:endParaRPr lang="en-US" altLang="zh-TW" sz="2400" dirty="0">
                  <a:latin typeface="Times New Roman" panose="02020603050405020304" pitchFamily="18" charset="0"/>
                  <a:cs typeface="Times New Roman" panose="02020603050405020304" pitchFamily="18" charset="0"/>
                </a:endParaRPr>
              </a:p>
              <a:p>
                <a:endParaRPr lang="en-US" altLang="zh-TW" sz="2400" dirty="0">
                  <a:latin typeface="Times New Roman" panose="02020603050405020304" pitchFamily="18" charset="0"/>
                  <a:cs typeface="Times New Roman" panose="02020603050405020304" pitchFamily="18" charset="0"/>
                </a:endParaRPr>
              </a:p>
              <a:p>
                <a:r>
                  <a:rPr lang="en-US" altLang="zh-TW" sz="2400" dirty="0">
                    <a:latin typeface="Times New Roman" panose="02020603050405020304" pitchFamily="18" charset="0"/>
                    <a:cs typeface="Times New Roman" panose="02020603050405020304" pitchFamily="18" charset="0"/>
                  </a:rPr>
                  <a:t>For NAR transformer, we follow the loss of </a:t>
                </a:r>
                <a:r>
                  <a:rPr lang="en-US" altLang="zh-TW" sz="2400" dirty="0" err="1">
                    <a:latin typeface="Times New Roman" panose="02020603050405020304" pitchFamily="18" charset="0"/>
                    <a:cs typeface="Times New Roman" panose="02020603050405020304" pitchFamily="18" charset="0"/>
                  </a:rPr>
                  <a:t>MaskGIT</a:t>
                </a:r>
                <a:r>
                  <a:rPr lang="en-US" altLang="zh-TW" sz="2400" dirty="0">
                    <a:latin typeface="Times New Roman" panose="02020603050405020304" pitchFamily="18" charset="0"/>
                    <a:cs typeface="Times New Roman" panose="02020603050405020304" pitchFamily="18" charset="0"/>
                  </a:rPr>
                  <a:t> [6]:</a:t>
                </a:r>
              </a:p>
            </p:txBody>
          </p:sp>
        </mc:Choice>
        <mc:Fallback xmlns="">
          <p:sp>
            <p:nvSpPr>
              <p:cNvPr id="3" name="內容版面配置區 2">
                <a:extLst>
                  <a:ext uri="{FF2B5EF4-FFF2-40B4-BE49-F238E27FC236}">
                    <a16:creationId xmlns:a16="http://schemas.microsoft.com/office/drawing/2014/main" id="{2BD8492E-0DF8-4727-87C6-B8F8C581D706}"/>
                  </a:ext>
                </a:extLst>
              </p:cNvPr>
              <p:cNvSpPr>
                <a:spLocks noGrp="1" noRot="1" noChangeAspect="1" noMove="1" noResize="1" noEditPoints="1" noAdjustHandles="1" noChangeArrowheads="1" noChangeShapeType="1" noTextEdit="1"/>
              </p:cNvSpPr>
              <p:nvPr>
                <p:ph idx="1"/>
              </p:nvPr>
            </p:nvSpPr>
            <p:spPr>
              <a:xfrm>
                <a:off x="838200" y="1630953"/>
                <a:ext cx="10515600" cy="4351338"/>
              </a:xfrm>
              <a:blipFill>
                <a:blip r:embed="rId3"/>
                <a:stretch>
                  <a:fillRect l="-812" t="-1543"/>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9961E7B3-A306-456C-BF96-D2AA703D591D}"/>
              </a:ext>
            </a:extLst>
          </p:cNvPr>
          <p:cNvSpPr>
            <a:spLocks noGrp="1"/>
          </p:cNvSpPr>
          <p:nvPr>
            <p:ph type="sldNum" sz="quarter" idx="12"/>
          </p:nvPr>
        </p:nvSpPr>
        <p:spPr/>
        <p:txBody>
          <a:bodyPr/>
          <a:lstStyle/>
          <a:p>
            <a:fld id="{424AA6A6-1C88-48CB-8870-E35D9A913366}" type="slidenum">
              <a:rPr lang="zh-TW" altLang="en-US" sz="1400" smtClean="0"/>
              <a:t>10</a:t>
            </a:fld>
            <a:endParaRPr lang="zh-TW" altLang="en-US" sz="1400" dirty="0"/>
          </a:p>
        </p:txBody>
      </p:sp>
      <p:pic>
        <p:nvPicPr>
          <p:cNvPr id="6" name="圖片 5">
            <a:extLst>
              <a:ext uri="{FF2B5EF4-FFF2-40B4-BE49-F238E27FC236}">
                <a16:creationId xmlns:a16="http://schemas.microsoft.com/office/drawing/2014/main" id="{BAE0BDBB-7968-44A8-B082-2DBBA150BF36}"/>
              </a:ext>
            </a:extLst>
          </p:cNvPr>
          <p:cNvPicPr>
            <a:picLocks noChangeAspect="1"/>
          </p:cNvPicPr>
          <p:nvPr/>
        </p:nvPicPr>
        <p:blipFill>
          <a:blip r:embed="rId4"/>
          <a:stretch>
            <a:fillRect/>
          </a:stretch>
        </p:blipFill>
        <p:spPr>
          <a:xfrm>
            <a:off x="5444086" y="2016261"/>
            <a:ext cx="1929160" cy="407267"/>
          </a:xfrm>
          <a:prstGeom prst="rect">
            <a:avLst/>
          </a:prstGeom>
        </p:spPr>
      </p:pic>
      <p:pic>
        <p:nvPicPr>
          <p:cNvPr id="7" name="圖片 6">
            <a:extLst>
              <a:ext uri="{FF2B5EF4-FFF2-40B4-BE49-F238E27FC236}">
                <a16:creationId xmlns:a16="http://schemas.microsoft.com/office/drawing/2014/main" id="{99DF27C8-F869-4C50-9A60-0470319BABA1}"/>
              </a:ext>
            </a:extLst>
          </p:cNvPr>
          <p:cNvPicPr>
            <a:picLocks noChangeAspect="1"/>
          </p:cNvPicPr>
          <p:nvPr/>
        </p:nvPicPr>
        <p:blipFill>
          <a:blip r:embed="rId5"/>
          <a:stretch>
            <a:fillRect/>
          </a:stretch>
        </p:blipFill>
        <p:spPr>
          <a:xfrm>
            <a:off x="1580990" y="1659192"/>
            <a:ext cx="1929160" cy="408528"/>
          </a:xfrm>
          <a:prstGeom prst="rect">
            <a:avLst/>
          </a:prstGeom>
        </p:spPr>
      </p:pic>
      <p:pic>
        <p:nvPicPr>
          <p:cNvPr id="8" name="圖片 7">
            <a:extLst>
              <a:ext uri="{FF2B5EF4-FFF2-40B4-BE49-F238E27FC236}">
                <a16:creationId xmlns:a16="http://schemas.microsoft.com/office/drawing/2014/main" id="{80865E19-1A76-45E5-8A31-B8A276F5E76C}"/>
              </a:ext>
            </a:extLst>
          </p:cNvPr>
          <p:cNvPicPr>
            <a:picLocks noChangeAspect="1"/>
          </p:cNvPicPr>
          <p:nvPr/>
        </p:nvPicPr>
        <p:blipFill>
          <a:blip r:embed="rId6"/>
          <a:stretch>
            <a:fillRect/>
          </a:stretch>
        </p:blipFill>
        <p:spPr>
          <a:xfrm>
            <a:off x="619986" y="3216104"/>
            <a:ext cx="6495157" cy="1240770"/>
          </a:xfrm>
          <a:prstGeom prst="rect">
            <a:avLst/>
          </a:prstGeom>
        </p:spPr>
      </p:pic>
      <p:pic>
        <p:nvPicPr>
          <p:cNvPr id="9" name="圖片 8">
            <a:extLst>
              <a:ext uri="{FF2B5EF4-FFF2-40B4-BE49-F238E27FC236}">
                <a16:creationId xmlns:a16="http://schemas.microsoft.com/office/drawing/2014/main" id="{8CE20BF7-C155-4BDB-8DF5-0550EFAF9239}"/>
              </a:ext>
            </a:extLst>
          </p:cNvPr>
          <p:cNvPicPr>
            <a:picLocks noChangeAspect="1"/>
          </p:cNvPicPr>
          <p:nvPr/>
        </p:nvPicPr>
        <p:blipFill>
          <a:blip r:embed="rId7"/>
          <a:stretch>
            <a:fillRect/>
          </a:stretch>
        </p:blipFill>
        <p:spPr>
          <a:xfrm>
            <a:off x="619986" y="5100849"/>
            <a:ext cx="7070498" cy="1098934"/>
          </a:xfrm>
          <a:prstGeom prst="rect">
            <a:avLst/>
          </a:prstGeom>
        </p:spPr>
      </p:pic>
      <p:pic>
        <p:nvPicPr>
          <p:cNvPr id="5" name="圖片 4">
            <a:extLst>
              <a:ext uri="{FF2B5EF4-FFF2-40B4-BE49-F238E27FC236}">
                <a16:creationId xmlns:a16="http://schemas.microsoft.com/office/drawing/2014/main" id="{08C618D3-01E0-445A-A7C7-523B2AA7EC54}"/>
              </a:ext>
            </a:extLst>
          </p:cNvPr>
          <p:cNvPicPr>
            <a:picLocks noChangeAspect="1"/>
          </p:cNvPicPr>
          <p:nvPr/>
        </p:nvPicPr>
        <p:blipFill rotWithShape="1">
          <a:blip r:embed="rId8"/>
          <a:srcRect t="15713"/>
          <a:stretch/>
        </p:blipFill>
        <p:spPr>
          <a:xfrm>
            <a:off x="7373246" y="5071034"/>
            <a:ext cx="4728633" cy="1421841"/>
          </a:xfrm>
          <a:prstGeom prst="rect">
            <a:avLst/>
          </a:prstGeom>
        </p:spPr>
      </p:pic>
    </p:spTree>
    <p:extLst>
      <p:ext uri="{BB962C8B-B14F-4D97-AF65-F5344CB8AC3E}">
        <p14:creationId xmlns:p14="http://schemas.microsoft.com/office/powerpoint/2010/main" val="3662416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8C652A22-0EB8-426E-8AF3-B1C3B152060F}"/>
              </a:ext>
            </a:extLst>
          </p:cNvPr>
          <p:cNvSpPr>
            <a:spLocks noGrp="1"/>
          </p:cNvSpPr>
          <p:nvPr>
            <p:ph idx="1"/>
          </p:nvPr>
        </p:nvSpPr>
        <p:spPr>
          <a:xfrm>
            <a:off x="838200" y="311285"/>
            <a:ext cx="10515600" cy="5865678"/>
          </a:xfrm>
        </p:spPr>
        <p:txBody>
          <a:bodyPr>
            <a:normAutofit/>
          </a:bodyPr>
          <a:lstStyle/>
          <a:p>
            <a:r>
              <a:rPr lang="en-US" altLang="zh-TW" sz="2400" dirty="0">
                <a:latin typeface="Times New Roman" panose="02020603050405020304" pitchFamily="18" charset="0"/>
                <a:cs typeface="Times New Roman" panose="02020603050405020304" pitchFamily="18" charset="0"/>
              </a:rPr>
              <a:t>We generate visual tokens for image synthesis by iterative decoding. </a:t>
            </a:r>
          </a:p>
          <a:p>
            <a:r>
              <a:rPr lang="en-US" altLang="zh-TW" sz="2400" dirty="0">
                <a:latin typeface="Times New Roman" panose="02020603050405020304" pitchFamily="18" charset="0"/>
                <a:cs typeface="Times New Roman" panose="02020603050405020304" pitchFamily="18" charset="0"/>
              </a:rPr>
              <a:t>For AR transformer:</a:t>
            </a:r>
          </a:p>
          <a:p>
            <a:endParaRPr lang="en-US" altLang="zh-TW" sz="2400" dirty="0">
              <a:latin typeface="Times New Roman" panose="02020603050405020304" pitchFamily="18" charset="0"/>
              <a:cs typeface="Times New Roman" panose="02020603050405020304" pitchFamily="18" charset="0"/>
            </a:endParaRPr>
          </a:p>
          <a:p>
            <a:pPr marL="0" indent="0">
              <a:buNone/>
            </a:pPr>
            <a:endParaRPr lang="en-US" altLang="zh-TW" sz="2400" dirty="0">
              <a:latin typeface="Times New Roman" panose="02020603050405020304" pitchFamily="18" charset="0"/>
              <a:cs typeface="Times New Roman" panose="02020603050405020304" pitchFamily="18" charset="0"/>
            </a:endParaRPr>
          </a:p>
          <a:p>
            <a:endParaRPr lang="en-US" altLang="zh-TW" sz="2400" dirty="0">
              <a:latin typeface="Times New Roman" panose="02020603050405020304" pitchFamily="18" charset="0"/>
              <a:cs typeface="Times New Roman" panose="02020603050405020304" pitchFamily="18" charset="0"/>
            </a:endParaRPr>
          </a:p>
          <a:p>
            <a:r>
              <a:rPr lang="en-US" altLang="zh-TW" sz="2400" dirty="0">
                <a:latin typeface="Times New Roman" panose="02020603050405020304" pitchFamily="18" charset="0"/>
                <a:cs typeface="Times New Roman" panose="02020603050405020304" pitchFamily="18" charset="0"/>
              </a:rPr>
              <a:t>For NAR model, scheduled parallel decoding [6] is used:</a:t>
            </a:r>
          </a:p>
          <a:p>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FA083A78-040D-4E00-8C68-7F9D20D43471}"/>
              </a:ext>
            </a:extLst>
          </p:cNvPr>
          <p:cNvSpPr>
            <a:spLocks noGrp="1"/>
          </p:cNvSpPr>
          <p:nvPr>
            <p:ph type="sldNum" sz="quarter" idx="12"/>
          </p:nvPr>
        </p:nvSpPr>
        <p:spPr/>
        <p:txBody>
          <a:bodyPr/>
          <a:lstStyle/>
          <a:p>
            <a:fld id="{424AA6A6-1C88-48CB-8870-E35D9A913366}" type="slidenum">
              <a:rPr lang="zh-TW" altLang="en-US" sz="1400" smtClean="0"/>
              <a:t>11</a:t>
            </a:fld>
            <a:endParaRPr lang="zh-TW" altLang="en-US" sz="1400" dirty="0"/>
          </a:p>
        </p:txBody>
      </p:sp>
      <p:pic>
        <p:nvPicPr>
          <p:cNvPr id="5" name="圖片 4">
            <a:extLst>
              <a:ext uri="{FF2B5EF4-FFF2-40B4-BE49-F238E27FC236}">
                <a16:creationId xmlns:a16="http://schemas.microsoft.com/office/drawing/2014/main" id="{C4D65FE1-7736-4713-854C-3ACCE83638BF}"/>
              </a:ext>
            </a:extLst>
          </p:cNvPr>
          <p:cNvPicPr>
            <a:picLocks noChangeAspect="1"/>
          </p:cNvPicPr>
          <p:nvPr/>
        </p:nvPicPr>
        <p:blipFill>
          <a:blip r:embed="rId3"/>
          <a:stretch>
            <a:fillRect/>
          </a:stretch>
        </p:blipFill>
        <p:spPr>
          <a:xfrm>
            <a:off x="916021" y="1078100"/>
            <a:ext cx="3403060" cy="1305283"/>
          </a:xfrm>
          <a:prstGeom prst="rect">
            <a:avLst/>
          </a:prstGeom>
        </p:spPr>
      </p:pic>
      <p:pic>
        <p:nvPicPr>
          <p:cNvPr id="6" name="圖片 5">
            <a:extLst>
              <a:ext uri="{FF2B5EF4-FFF2-40B4-BE49-F238E27FC236}">
                <a16:creationId xmlns:a16="http://schemas.microsoft.com/office/drawing/2014/main" id="{3EFFC4EC-DF7E-4666-A30D-F589B0A2EDA5}"/>
              </a:ext>
            </a:extLst>
          </p:cNvPr>
          <p:cNvPicPr>
            <a:picLocks noChangeAspect="1"/>
          </p:cNvPicPr>
          <p:nvPr/>
        </p:nvPicPr>
        <p:blipFill>
          <a:blip r:embed="rId4"/>
          <a:stretch>
            <a:fillRect/>
          </a:stretch>
        </p:blipFill>
        <p:spPr>
          <a:xfrm>
            <a:off x="692285" y="3150198"/>
            <a:ext cx="6519531" cy="1518813"/>
          </a:xfrm>
          <a:prstGeom prst="rect">
            <a:avLst/>
          </a:prstGeom>
        </p:spPr>
      </p:pic>
      <p:sp>
        <p:nvSpPr>
          <p:cNvPr id="7" name="矩形 6">
            <a:extLst>
              <a:ext uri="{FF2B5EF4-FFF2-40B4-BE49-F238E27FC236}">
                <a16:creationId xmlns:a16="http://schemas.microsoft.com/office/drawing/2014/main" id="{9DF2F9FC-43CE-4862-8A11-ACB5FAF2C699}"/>
              </a:ext>
            </a:extLst>
          </p:cNvPr>
          <p:cNvSpPr/>
          <p:nvPr/>
        </p:nvSpPr>
        <p:spPr>
          <a:xfrm>
            <a:off x="838200" y="4776655"/>
            <a:ext cx="9570720" cy="830997"/>
          </a:xfrm>
          <a:prstGeom prst="rect">
            <a:avLst/>
          </a:prstGeom>
        </p:spPr>
        <p:txBody>
          <a:bodyPr wrap="square">
            <a:spAutoFit/>
          </a:bodyPr>
          <a:lstStyle/>
          <a:p>
            <a:r>
              <a:rPr lang="en-US" altLang="zh-TW" sz="2400" dirty="0">
                <a:latin typeface="Times New Roman" panose="02020603050405020304" pitchFamily="18" charset="0"/>
                <a:cs typeface="Times New Roman" panose="02020603050405020304" pitchFamily="18" charset="0"/>
              </a:rPr>
              <a:t>where {n1, ..., </a:t>
            </a:r>
            <a:r>
              <a:rPr lang="en-US" altLang="zh-TW" sz="2400" dirty="0" err="1">
                <a:latin typeface="Times New Roman" panose="02020603050405020304" pitchFamily="18" charset="0"/>
                <a:cs typeface="Times New Roman" panose="02020603050405020304" pitchFamily="18" charset="0"/>
              </a:rPr>
              <a:t>nT</a:t>
            </a:r>
            <a:r>
              <a:rPr lang="en-US" altLang="zh-TW" sz="2400" dirty="0">
                <a:latin typeface="Times New Roman" panose="02020603050405020304" pitchFamily="18" charset="0"/>
                <a:cs typeface="Times New Roman" panose="02020603050405020304" pitchFamily="18" charset="0"/>
              </a:rPr>
              <a:t> } is a masking schedule that decides the number of tokens to decode at each decoding step.</a:t>
            </a:r>
            <a:endParaRPr lang="zh-TW" altLang="en-US" sz="2400" dirty="0">
              <a:latin typeface="Times New Roman" panose="02020603050405020304" pitchFamily="18" charset="0"/>
              <a:cs typeface="Times New Roman" panose="02020603050405020304" pitchFamily="18" charset="0"/>
            </a:endParaRPr>
          </a:p>
        </p:txBody>
      </p:sp>
      <p:pic>
        <p:nvPicPr>
          <p:cNvPr id="8" name="圖片 7">
            <a:extLst>
              <a:ext uri="{FF2B5EF4-FFF2-40B4-BE49-F238E27FC236}">
                <a16:creationId xmlns:a16="http://schemas.microsoft.com/office/drawing/2014/main" id="{B7F8C216-34F6-4665-A0F1-0B8765F44A1A}"/>
              </a:ext>
            </a:extLst>
          </p:cNvPr>
          <p:cNvPicPr>
            <a:picLocks noChangeAspect="1"/>
          </p:cNvPicPr>
          <p:nvPr/>
        </p:nvPicPr>
        <p:blipFill>
          <a:blip r:embed="rId5"/>
          <a:stretch>
            <a:fillRect/>
          </a:stretch>
        </p:blipFill>
        <p:spPr>
          <a:xfrm>
            <a:off x="1722120" y="4801894"/>
            <a:ext cx="1598646" cy="374682"/>
          </a:xfrm>
          <a:prstGeom prst="rect">
            <a:avLst/>
          </a:prstGeom>
        </p:spPr>
      </p:pic>
      <p:sp>
        <p:nvSpPr>
          <p:cNvPr id="9" name="矩形 8">
            <a:extLst>
              <a:ext uri="{FF2B5EF4-FFF2-40B4-BE49-F238E27FC236}">
                <a16:creationId xmlns:a16="http://schemas.microsoft.com/office/drawing/2014/main" id="{5A0E8F44-06E5-4DD5-AC78-F2A8E7CBBB1B}"/>
              </a:ext>
            </a:extLst>
          </p:cNvPr>
          <p:cNvSpPr/>
          <p:nvPr/>
        </p:nvSpPr>
        <p:spPr>
          <a:xfrm>
            <a:off x="236220" y="5939127"/>
            <a:ext cx="11719560" cy="276999"/>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[6] </a:t>
            </a:r>
            <a:r>
              <a:rPr lang="en-US" altLang="zh-TW" sz="1200" dirty="0" err="1">
                <a:latin typeface="Times New Roman" panose="02020603050405020304" pitchFamily="18" charset="0"/>
                <a:cs typeface="Times New Roman" panose="02020603050405020304" pitchFamily="18" charset="0"/>
              </a:rPr>
              <a:t>Huiwen</a:t>
            </a:r>
            <a:r>
              <a:rPr lang="en-US" altLang="zh-TW" sz="1200" dirty="0">
                <a:latin typeface="Times New Roman" panose="02020603050405020304" pitchFamily="18" charset="0"/>
                <a:cs typeface="Times New Roman" panose="02020603050405020304" pitchFamily="18" charset="0"/>
              </a:rPr>
              <a:t> Chang, Han Zhang, Lu Jiang, Ce Liu, and William T Freeman. </a:t>
            </a:r>
            <a:r>
              <a:rPr lang="en-US" altLang="zh-TW" sz="1200" dirty="0" err="1">
                <a:latin typeface="Times New Roman" panose="02020603050405020304" pitchFamily="18" charset="0"/>
                <a:cs typeface="Times New Roman" panose="02020603050405020304" pitchFamily="18" charset="0"/>
              </a:rPr>
              <a:t>Maskgit</a:t>
            </a:r>
            <a:r>
              <a:rPr lang="en-US" altLang="zh-TW" sz="1200" dirty="0">
                <a:latin typeface="Times New Roman" panose="02020603050405020304" pitchFamily="18" charset="0"/>
                <a:cs typeface="Times New Roman" panose="02020603050405020304" pitchFamily="18" charset="0"/>
              </a:rPr>
              <a:t>: Masked generative image transformer.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a:t>
            </a:r>
            <a:r>
              <a:rPr lang="en-US" altLang="zh-TW" sz="1200" dirty="0">
                <a:latin typeface="Times New Roman" panose="02020603050405020304" pitchFamily="18" charset="0"/>
                <a:cs typeface="Times New Roman" panose="02020603050405020304" pitchFamily="18" charset="0"/>
              </a:rPr>
              <a:t>:2202.04200, 2022. </a:t>
            </a:r>
            <a:r>
              <a:rPr lang="en-US" altLang="zh-TW" sz="1200" dirty="0">
                <a:solidFill>
                  <a:srgbClr val="FF0000"/>
                </a:solidFill>
                <a:latin typeface="Times New Roman" panose="02020603050405020304" pitchFamily="18" charset="0"/>
                <a:cs typeface="Times New Roman" panose="02020603050405020304" pitchFamily="18" charset="0"/>
              </a:rPr>
              <a:t>1, 2, 3, 4, 6, 7, 10</a:t>
            </a:r>
          </a:p>
        </p:txBody>
      </p:sp>
      <p:pic>
        <p:nvPicPr>
          <p:cNvPr id="10" name="圖片 9">
            <a:extLst>
              <a:ext uri="{FF2B5EF4-FFF2-40B4-BE49-F238E27FC236}">
                <a16:creationId xmlns:a16="http://schemas.microsoft.com/office/drawing/2014/main" id="{8998EF8C-650D-424B-BCFF-C6C1FDBC6482}"/>
              </a:ext>
            </a:extLst>
          </p:cNvPr>
          <p:cNvPicPr>
            <a:picLocks noChangeAspect="1"/>
          </p:cNvPicPr>
          <p:nvPr/>
        </p:nvPicPr>
        <p:blipFill rotWithShape="1">
          <a:blip r:embed="rId6"/>
          <a:srcRect t="43452"/>
          <a:stretch/>
        </p:blipFill>
        <p:spPr>
          <a:xfrm>
            <a:off x="7211816" y="681037"/>
            <a:ext cx="4602232" cy="1932434"/>
          </a:xfrm>
          <a:prstGeom prst="rect">
            <a:avLst/>
          </a:prstGeom>
        </p:spPr>
      </p:pic>
    </p:spTree>
    <p:extLst>
      <p:ext uri="{BB962C8B-B14F-4D97-AF65-F5344CB8AC3E}">
        <p14:creationId xmlns:p14="http://schemas.microsoft.com/office/powerpoint/2010/main" val="1272527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1E0810-9A8D-40D6-BB7D-C134D75A3861}"/>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3.1.2 Prompt Token Generator Design</a:t>
            </a:r>
            <a:endParaRPr lang="zh-TW" alt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39AF2D51-47AC-46AE-AC71-82620E6E5C4A}"/>
                  </a:ext>
                </a:extLst>
              </p:cNvPr>
              <p:cNvSpPr>
                <a:spLocks noGrp="1"/>
              </p:cNvSpPr>
              <p:nvPr>
                <p:ph idx="1"/>
              </p:nvPr>
            </p:nvSpPr>
            <p:spPr>
              <a:xfrm>
                <a:off x="330248" y="1493288"/>
                <a:ext cx="11531501" cy="4351338"/>
              </a:xfrm>
            </p:spPr>
            <p:txBody>
              <a:bodyPr>
                <a:normAutofit/>
              </a:bodyPr>
              <a:lstStyle/>
              <a:p>
                <a:r>
                  <a:rPr lang="en-US" altLang="zh-TW" sz="2400" dirty="0">
                    <a:latin typeface="Times New Roman" panose="02020603050405020304" pitchFamily="18" charset="0"/>
                    <a:cs typeface="Times New Roman" panose="02020603050405020304" pitchFamily="18" charset="0"/>
                  </a:rPr>
                  <a:t>We accomplish condition variables (e.g., class, attribute)  with rather a straightforward extension of existing prompt designs using a class-condition, </a:t>
                </a:r>
                <a:r>
                  <a:rPr lang="en-US" altLang="zh-TW" sz="2400" dirty="0" err="1">
                    <a:latin typeface="Times New Roman" panose="02020603050405020304" pitchFamily="18" charset="0"/>
                    <a:cs typeface="Times New Roman" panose="02020603050405020304" pitchFamily="18" charset="0"/>
                  </a:rPr>
                  <a:t>Pφ</a:t>
                </a:r>
                <a:r>
                  <a:rPr lang="en-US" altLang="zh-TW" sz="2400" dirty="0">
                    <a:latin typeface="Times New Roman" panose="02020603050405020304" pitchFamily="18" charset="0"/>
                    <a:cs typeface="Times New Roman" panose="02020603050405020304" pitchFamily="18" charset="0"/>
                  </a:rPr>
                  <a:t>(c), as in Fig. a.</a:t>
                </a:r>
              </a:p>
              <a:p>
                <a:r>
                  <a:rPr lang="en-US" altLang="zh-TW" sz="2400" dirty="0">
                    <a:latin typeface="Times New Roman" panose="02020603050405020304" pitchFamily="18" charset="0"/>
                    <a:cs typeface="Times New Roman" panose="02020603050405020304" pitchFamily="18" charset="0"/>
                  </a:rPr>
                  <a:t>To make it parameter efficient, we propose a factorized token generator, as in Fig. b</a:t>
                </a:r>
              </a:p>
              <a:p>
                <a:r>
                  <a:rPr lang="en-US" altLang="zh-TW" sz="2400" dirty="0">
                    <a:latin typeface="Times New Roman" panose="02020603050405020304" pitchFamily="18" charset="0"/>
                    <a:cs typeface="Times New Roman" panose="02020603050405020304" pitchFamily="18" charset="0"/>
                  </a:rPr>
                  <a:t>Specifically, we encode class and sequence position index via </a:t>
                </a:r>
                <a14:m>
                  <m:oMath xmlns:m="http://schemas.openxmlformats.org/officeDocument/2006/math">
                    <m:sSub>
                      <m:sSubPr>
                        <m:ctrlPr>
                          <a:rPr lang="en-US" altLang="zh-TW" sz="2400" i="1" dirty="0" smtClean="0">
                            <a:latin typeface="Cambria Math" panose="02040503050406030204" pitchFamily="18" charset="0"/>
                          </a:rPr>
                        </m:ctrlPr>
                      </m:sSubPr>
                      <m:e>
                        <m:r>
                          <a:rPr lang="en-US" altLang="zh-TW" sz="2400" b="0" i="1" dirty="0" smtClean="0">
                            <a:latin typeface="Cambria Math" panose="02040503050406030204" pitchFamily="18" charset="0"/>
                          </a:rPr>
                          <m:t>𝑀𝐿𝑃</m:t>
                        </m:r>
                      </m:e>
                      <m:sub>
                        <m:r>
                          <a:rPr lang="en-US" altLang="zh-TW" sz="2400" b="0" i="1" dirty="0" smtClean="0">
                            <a:latin typeface="Cambria Math" panose="02040503050406030204" pitchFamily="18" charset="0"/>
                          </a:rPr>
                          <m:t>𝐶</m:t>
                        </m:r>
                      </m:sub>
                    </m:sSub>
                  </m:oMath>
                </a14:m>
                <a:r>
                  <a:rPr lang="en-US" altLang="zh-TW" sz="2400" dirty="0">
                    <a:latin typeface="Times New Roman" panose="02020603050405020304" pitchFamily="18" charset="0"/>
                    <a:cs typeface="Times New Roman" panose="02020603050405020304" pitchFamily="18" charset="0"/>
                  </a:rPr>
                  <a:t> and </a:t>
                </a:r>
                <a14:m>
                  <m:oMath xmlns:m="http://schemas.openxmlformats.org/officeDocument/2006/math">
                    <m:sSub>
                      <m:sSubPr>
                        <m:ctrlPr>
                          <a:rPr lang="en-US" altLang="zh-TW" sz="2400" i="1" dirty="0">
                            <a:latin typeface="Cambria Math" panose="02040503050406030204" pitchFamily="18" charset="0"/>
                          </a:rPr>
                        </m:ctrlPr>
                      </m:sSubPr>
                      <m:e>
                        <m:r>
                          <a:rPr lang="en-US" altLang="zh-TW" sz="2400" i="1" dirty="0">
                            <a:latin typeface="Cambria Math" panose="02040503050406030204" pitchFamily="18" charset="0"/>
                          </a:rPr>
                          <m:t>𝑀𝐿𝑃</m:t>
                        </m:r>
                      </m:e>
                      <m:sub>
                        <m:r>
                          <a:rPr lang="en-US" altLang="zh-TW" sz="2400" b="0" i="1" dirty="0" smtClean="0">
                            <a:latin typeface="Cambria Math" panose="02040503050406030204" pitchFamily="18" charset="0"/>
                          </a:rPr>
                          <m:t>𝑃</m:t>
                        </m:r>
                      </m:sub>
                    </m:sSub>
                  </m:oMath>
                </a14:m>
                <a:r>
                  <a:rPr lang="en-US" altLang="zh-TW" sz="2400" dirty="0">
                    <a:latin typeface="Times New Roman" panose="02020603050405020304" pitchFamily="18" charset="0"/>
                    <a:cs typeface="Times New Roman" panose="02020603050405020304" pitchFamily="18" charset="0"/>
                  </a:rPr>
                  <a:t> with F factors, respectively.</a:t>
                </a:r>
                <a:endParaRPr lang="zh-TW" altLang="en-US" sz="2400" dirty="0">
                  <a:latin typeface="Times New Roman" panose="02020603050405020304" pitchFamily="18" charset="0"/>
                  <a:cs typeface="Times New Roman" panose="02020603050405020304" pitchFamily="18" charset="0"/>
                </a:endParaRPr>
              </a:p>
            </p:txBody>
          </p:sp>
        </mc:Choice>
        <mc:Fallback xmlns="">
          <p:sp>
            <p:nvSpPr>
              <p:cNvPr id="3" name="內容版面配置區 2">
                <a:extLst>
                  <a:ext uri="{FF2B5EF4-FFF2-40B4-BE49-F238E27FC236}">
                    <a16:creationId xmlns:a16="http://schemas.microsoft.com/office/drawing/2014/main" id="{39AF2D51-47AC-46AE-AC71-82620E6E5C4A}"/>
                  </a:ext>
                </a:extLst>
              </p:cNvPr>
              <p:cNvSpPr>
                <a:spLocks noGrp="1" noRot="1" noChangeAspect="1" noMove="1" noResize="1" noEditPoints="1" noAdjustHandles="1" noChangeArrowheads="1" noChangeShapeType="1" noTextEdit="1"/>
              </p:cNvSpPr>
              <p:nvPr>
                <p:ph idx="1"/>
              </p:nvPr>
            </p:nvSpPr>
            <p:spPr>
              <a:xfrm>
                <a:off x="330248" y="1493288"/>
                <a:ext cx="11531501" cy="4351338"/>
              </a:xfrm>
              <a:blipFill>
                <a:blip r:embed="rId3"/>
                <a:stretch>
                  <a:fillRect l="-687" t="-1961"/>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9B7423B7-E83F-4DB3-8F58-B0EB4931DCE2}"/>
              </a:ext>
            </a:extLst>
          </p:cNvPr>
          <p:cNvSpPr>
            <a:spLocks noGrp="1"/>
          </p:cNvSpPr>
          <p:nvPr>
            <p:ph type="sldNum" sz="quarter" idx="12"/>
          </p:nvPr>
        </p:nvSpPr>
        <p:spPr>
          <a:xfrm>
            <a:off x="9342120" y="6356350"/>
            <a:ext cx="2743200" cy="365125"/>
          </a:xfrm>
        </p:spPr>
        <p:txBody>
          <a:bodyPr/>
          <a:lstStyle/>
          <a:p>
            <a:fld id="{424AA6A6-1C88-48CB-8870-E35D9A913366}" type="slidenum">
              <a:rPr lang="zh-TW" altLang="en-US" sz="1400" smtClean="0"/>
              <a:t>12</a:t>
            </a:fld>
            <a:endParaRPr lang="zh-TW" altLang="en-US" sz="1400" dirty="0"/>
          </a:p>
        </p:txBody>
      </p:sp>
      <p:pic>
        <p:nvPicPr>
          <p:cNvPr id="5" name="圖片 4">
            <a:extLst>
              <a:ext uri="{FF2B5EF4-FFF2-40B4-BE49-F238E27FC236}">
                <a16:creationId xmlns:a16="http://schemas.microsoft.com/office/drawing/2014/main" id="{8B7A49CC-C3B9-46CE-966C-AB084E20E358}"/>
              </a:ext>
            </a:extLst>
          </p:cNvPr>
          <p:cNvPicPr>
            <a:picLocks noChangeAspect="1"/>
          </p:cNvPicPr>
          <p:nvPr/>
        </p:nvPicPr>
        <p:blipFill rotWithShape="1">
          <a:blip r:embed="rId4"/>
          <a:srcRect t="7102"/>
          <a:stretch/>
        </p:blipFill>
        <p:spPr>
          <a:xfrm>
            <a:off x="660500" y="3672678"/>
            <a:ext cx="10870999" cy="3045076"/>
          </a:xfrm>
          <a:prstGeom prst="rect">
            <a:avLst/>
          </a:prstGeom>
        </p:spPr>
      </p:pic>
    </p:spTree>
    <p:extLst>
      <p:ext uri="{BB962C8B-B14F-4D97-AF65-F5344CB8AC3E}">
        <p14:creationId xmlns:p14="http://schemas.microsoft.com/office/powerpoint/2010/main" val="2755935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EAF0BE2-C496-4259-84D7-D66950ADD633}"/>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3.2. Engineering Learned Prompts</a:t>
            </a:r>
            <a:endParaRPr lang="zh-TW" alt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8F4B23CE-4D1F-429B-B220-8DB6BB104A8E}"/>
                  </a:ext>
                </a:extLst>
              </p:cNvPr>
              <p:cNvSpPr>
                <a:spLocks noGrp="1"/>
              </p:cNvSpPr>
              <p:nvPr>
                <p:ph idx="1"/>
              </p:nvPr>
            </p:nvSpPr>
            <p:spPr/>
            <p:txBody>
              <a:bodyPr>
                <a:normAutofit/>
              </a:bodyPr>
              <a:lstStyle/>
              <a:p>
                <a:r>
                  <a:rPr lang="en-US" altLang="zh-TW" sz="2400" dirty="0">
                    <a:latin typeface="Times New Roman" panose="02020603050405020304" pitchFamily="18" charset="0"/>
                    <a:cs typeface="Times New Roman" panose="02020603050405020304" pitchFamily="18" charset="0"/>
                  </a:rPr>
                  <a:t>We propose a novel prompt engineering strategy, a “Marquee Header” prompt, of the iterative transformer decoding, for enhancing the</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generation diversity.</a:t>
                </a:r>
              </a:p>
              <a:p>
                <a:r>
                  <a:rPr lang="en-US" altLang="zh-TW" sz="2400" dirty="0">
                    <a:latin typeface="Times New Roman" panose="02020603050405020304" pitchFamily="18" charset="0"/>
                    <a:cs typeface="Times New Roman" panose="02020603050405020304" pitchFamily="18" charset="0"/>
                  </a:rPr>
                  <a:t>We interpolate the learned prompt representations (e.g., outputs of </a:t>
                </a:r>
                <a14:m>
                  <m:oMath xmlns:m="http://schemas.openxmlformats.org/officeDocument/2006/math">
                    <m:sSub>
                      <m:sSubPr>
                        <m:ctrlPr>
                          <a:rPr lang="en-US" altLang="zh-TW" sz="2400" i="1" dirty="0" smtClean="0">
                            <a:latin typeface="Cambria Math" panose="02040503050406030204" pitchFamily="18" charset="0"/>
                          </a:rPr>
                        </m:ctrlPr>
                      </m:sSubPr>
                      <m:e>
                        <m:r>
                          <a:rPr lang="en-US" altLang="zh-TW" sz="2400" b="0" i="1" dirty="0" smtClean="0">
                            <a:latin typeface="Cambria Math" panose="02040503050406030204" pitchFamily="18" charset="0"/>
                          </a:rPr>
                          <m:t>𝑀𝐿𝑃</m:t>
                        </m:r>
                      </m:e>
                      <m:sub>
                        <m:r>
                          <a:rPr lang="en-US" altLang="zh-TW" sz="2400" b="0" i="1" dirty="0" smtClean="0">
                            <a:latin typeface="Cambria Math" panose="02040503050406030204" pitchFamily="18" charset="0"/>
                          </a:rPr>
                          <m:t>𝐶</m:t>
                        </m:r>
                      </m:sub>
                    </m:sSub>
                  </m:oMath>
                </a14:m>
                <a:r>
                  <a:rPr lang="en-US" altLang="zh-TW" sz="2400" dirty="0">
                    <a:latin typeface="Times New Roman" panose="02020603050405020304" pitchFamily="18" charset="0"/>
                    <a:cs typeface="Times New Roman" panose="02020603050405020304" pitchFamily="18" charset="0"/>
                  </a:rPr>
                  <a:t>). </a:t>
                </a:r>
              </a:p>
              <a:p>
                <a:r>
                  <a:rPr lang="en-US" altLang="zh-TW" sz="2400" dirty="0">
                    <a:latin typeface="Times New Roman" panose="02020603050405020304" pitchFamily="18" charset="0"/>
                    <a:cs typeface="Times New Roman" panose="02020603050405020304" pitchFamily="18" charset="0"/>
                  </a:rPr>
                  <a:t>We provide a marquee header prompt formulation:</a:t>
                </a:r>
              </a:p>
              <a:p>
                <a:endParaRPr lang="zh-TW" altLang="en-US" sz="2400" dirty="0">
                  <a:latin typeface="Times New Roman" panose="02020603050405020304" pitchFamily="18" charset="0"/>
                  <a:cs typeface="Times New Roman" panose="02020603050405020304" pitchFamily="18" charset="0"/>
                </a:endParaRPr>
              </a:p>
            </p:txBody>
          </p:sp>
        </mc:Choice>
        <mc:Fallback xmlns="">
          <p:sp>
            <p:nvSpPr>
              <p:cNvPr id="3" name="內容版面配置區 2">
                <a:extLst>
                  <a:ext uri="{FF2B5EF4-FFF2-40B4-BE49-F238E27FC236}">
                    <a16:creationId xmlns:a16="http://schemas.microsoft.com/office/drawing/2014/main" id="{8F4B23CE-4D1F-429B-B220-8DB6BB104A8E}"/>
                  </a:ext>
                </a:extLst>
              </p:cNvPr>
              <p:cNvSpPr>
                <a:spLocks noGrp="1" noRot="1" noChangeAspect="1" noMove="1" noResize="1" noEditPoints="1" noAdjustHandles="1" noChangeArrowheads="1" noChangeShapeType="1" noTextEdit="1"/>
              </p:cNvSpPr>
              <p:nvPr>
                <p:ph idx="1"/>
              </p:nvPr>
            </p:nvSpPr>
            <p:spPr>
              <a:blipFill>
                <a:blip r:embed="rId3"/>
                <a:stretch>
                  <a:fillRect l="-812" t="-1961"/>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0B000320-7945-4ADB-877E-9B2CB15C30C4}"/>
              </a:ext>
            </a:extLst>
          </p:cNvPr>
          <p:cNvSpPr>
            <a:spLocks noGrp="1"/>
          </p:cNvSpPr>
          <p:nvPr>
            <p:ph type="sldNum" sz="quarter" idx="12"/>
          </p:nvPr>
        </p:nvSpPr>
        <p:spPr/>
        <p:txBody>
          <a:bodyPr/>
          <a:lstStyle/>
          <a:p>
            <a:fld id="{424AA6A6-1C88-48CB-8870-E35D9A913366}" type="slidenum">
              <a:rPr lang="zh-TW" altLang="en-US" sz="1400" smtClean="0"/>
              <a:t>13</a:t>
            </a:fld>
            <a:endParaRPr lang="zh-TW" altLang="en-US" sz="1400" dirty="0"/>
          </a:p>
        </p:txBody>
      </p:sp>
      <p:pic>
        <p:nvPicPr>
          <p:cNvPr id="5" name="圖片 4">
            <a:extLst>
              <a:ext uri="{FF2B5EF4-FFF2-40B4-BE49-F238E27FC236}">
                <a16:creationId xmlns:a16="http://schemas.microsoft.com/office/drawing/2014/main" id="{92C19130-F5EC-4434-84B8-5E2544F587F9}"/>
              </a:ext>
            </a:extLst>
          </p:cNvPr>
          <p:cNvPicPr>
            <a:picLocks noChangeAspect="1"/>
          </p:cNvPicPr>
          <p:nvPr/>
        </p:nvPicPr>
        <p:blipFill rotWithShape="1">
          <a:blip r:embed="rId4"/>
          <a:srcRect t="13904"/>
          <a:stretch/>
        </p:blipFill>
        <p:spPr>
          <a:xfrm>
            <a:off x="838200" y="3578772"/>
            <a:ext cx="6449983" cy="1220246"/>
          </a:xfrm>
          <a:prstGeom prst="rect">
            <a:avLst/>
          </a:prstGeom>
        </p:spPr>
      </p:pic>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DBB91058-88FC-4CCF-8A11-59135CE009FB}"/>
                  </a:ext>
                </a:extLst>
              </p:cNvPr>
              <p:cNvSpPr/>
              <p:nvPr/>
            </p:nvSpPr>
            <p:spPr>
              <a:xfrm>
                <a:off x="698567" y="4887826"/>
                <a:ext cx="10794866" cy="1229952"/>
              </a:xfrm>
              <a:prstGeom prst="rect">
                <a:avLst/>
              </a:prstGeom>
            </p:spPr>
            <p:txBody>
              <a:bodyPr wrap="square">
                <a:spAutoFit/>
              </a:bodyPr>
              <a:lstStyle/>
              <a:p>
                <a:r>
                  <a:rPr lang="en-US" altLang="zh-TW" sz="2400" dirty="0">
                    <a:latin typeface="Times New Roman" panose="02020603050405020304" pitchFamily="18" charset="0"/>
                    <a:cs typeface="Times New Roman" panose="02020603050405020304" pitchFamily="18" charset="0"/>
                  </a:rPr>
                  <a:t>where t = 1, ..., T is a decoding step, </a:t>
                </a:r>
                <a14:m>
                  <m:oMath xmlns:m="http://schemas.openxmlformats.org/officeDocument/2006/math">
                    <m:r>
                      <a:rPr lang="en-US" altLang="zh-TW" sz="2400" i="1" dirty="0" smtClean="0">
                        <a:latin typeface="Cambria Math" panose="02040503050406030204" pitchFamily="18" charset="0"/>
                        <a:cs typeface="Times New Roman" panose="02020603050405020304" pitchFamily="18" charset="0"/>
                      </a:rPr>
                      <m:t>𝑇𝑐𝑢𝑡𝑜𝑓𝑓</m:t>
                    </m:r>
                    <m:r>
                      <a:rPr lang="en-US" altLang="zh-TW" sz="2400" i="1" dirty="0">
                        <a:latin typeface="Cambria Math" panose="02040503050406030204" pitchFamily="18" charset="0"/>
                        <a:cs typeface="Times New Roman" panose="02020603050405020304" pitchFamily="18" charset="0"/>
                      </a:rPr>
                      <m:t> </m:t>
                    </m:r>
                  </m:oMath>
                </a14:m>
                <a:r>
                  <a:rPr lang="en-US" altLang="zh-TW" sz="2400" dirty="0">
                    <a:latin typeface="Times New Roman" panose="02020603050405020304" pitchFamily="18" charset="0"/>
                    <a:cs typeface="Times New Roman" panose="02020603050405020304" pitchFamily="18" charset="0"/>
                  </a:rPr>
                  <a:t>≤ T is a cutoff step, and </a:t>
                </a:r>
                <a14:m>
                  <m:oMath xmlns:m="http://schemas.openxmlformats.org/officeDocument/2006/math">
                    <m:sSub>
                      <m:sSubPr>
                        <m:ctrlPr>
                          <a:rPr lang="en-US" altLang="zh-TW" sz="2400" i="1" dirty="0" smtClean="0">
                            <a:latin typeface="Cambria Math" panose="02040503050406030204" pitchFamily="18" charset="0"/>
                            <a:cs typeface="Times New Roman" panose="02020603050405020304" pitchFamily="18" charset="0"/>
                          </a:rPr>
                        </m:ctrlPr>
                      </m:sSubPr>
                      <m:e>
                        <m:r>
                          <a:rPr lang="en-US" altLang="zh-TW" sz="2400" b="0" i="1" dirty="0" smtClean="0">
                            <a:latin typeface="Cambria Math" panose="02040503050406030204" pitchFamily="18" charset="0"/>
                            <a:cs typeface="Times New Roman" panose="02020603050405020304" pitchFamily="18" charset="0"/>
                          </a:rPr>
                          <m:t>𝑃𝑇𝑀</m:t>
                        </m:r>
                      </m:e>
                      <m:sub>
                        <m:r>
                          <a:rPr lang="en-US" altLang="zh-TW" sz="2400" b="0" i="1" dirty="0" smtClean="0">
                            <a:latin typeface="Cambria Math" panose="02040503050406030204" pitchFamily="18" charset="0"/>
                            <a:cs typeface="Times New Roman" panose="02020603050405020304" pitchFamily="18" charset="0"/>
                          </a:rPr>
                          <m:t>𝑖</m:t>
                        </m:r>
                      </m:sub>
                    </m:sSub>
                  </m:oMath>
                </a14:m>
                <a:r>
                  <a:rPr lang="en-US" altLang="zh-TW" sz="2400" dirty="0">
                    <a:latin typeface="Times New Roman" panose="02020603050405020304" pitchFamily="18" charset="0"/>
                    <a:cs typeface="Times New Roman" panose="02020603050405020304" pitchFamily="18" charset="0"/>
                  </a:rPr>
                  <a:t>is a prompt representation (e.g., an output of </a:t>
                </a:r>
                <a14:m>
                  <m:oMath xmlns:m="http://schemas.openxmlformats.org/officeDocument/2006/math">
                    <m:sSub>
                      <m:sSubPr>
                        <m:ctrlPr>
                          <a:rPr lang="en-US" altLang="zh-TW" sz="2400" i="1" dirty="0" smtClean="0">
                            <a:latin typeface="Cambria Math" panose="02040503050406030204" pitchFamily="18" charset="0"/>
                            <a:cs typeface="Times New Roman" panose="02020603050405020304" pitchFamily="18" charset="0"/>
                          </a:rPr>
                        </m:ctrlPr>
                      </m:sSubPr>
                      <m:e>
                        <m:r>
                          <a:rPr lang="en-US" altLang="zh-TW" sz="2400" b="0" i="1" dirty="0" smtClean="0">
                            <a:latin typeface="Cambria Math" panose="02040503050406030204" pitchFamily="18" charset="0"/>
                            <a:cs typeface="Times New Roman" panose="02020603050405020304" pitchFamily="18" charset="0"/>
                          </a:rPr>
                          <m:t>𝑀𝐿𝑃</m:t>
                        </m:r>
                      </m:e>
                      <m:sub>
                        <m:r>
                          <a:rPr lang="en-US" altLang="zh-TW" sz="2400" b="0" i="1" dirty="0" smtClean="0">
                            <a:latin typeface="Cambria Math" panose="02040503050406030204" pitchFamily="18" charset="0"/>
                            <a:cs typeface="Times New Roman" panose="02020603050405020304" pitchFamily="18" charset="0"/>
                          </a:rPr>
                          <m:t>𝐶</m:t>
                        </m:r>
                      </m:sub>
                    </m:sSub>
                  </m:oMath>
                </a14:m>
                <a:r>
                  <a:rPr lang="en-US" altLang="zh-TW" sz="2400" dirty="0">
                    <a:latin typeface="Times New Roman" panose="02020603050405020304" pitchFamily="18" charset="0"/>
                    <a:cs typeface="Times New Roman" panose="02020603050405020304" pitchFamily="18" charset="0"/>
                  </a:rPr>
                  <a:t>).</a:t>
                </a:r>
              </a:p>
              <a:p>
                <a:r>
                  <a:rPr lang="en-US" altLang="zh-TW" sz="2400" dirty="0">
                    <a:latin typeface="Times New Roman" panose="02020603050405020304" pitchFamily="18" charset="0"/>
                    <a:cs typeface="Times New Roman" panose="02020603050405020304" pitchFamily="18" charset="0"/>
                  </a:rPr>
                  <a:t>The schedule in Eq. (7) makes a smooth transition of prompts from </a:t>
                </a:r>
                <a14:m>
                  <m:oMath xmlns:m="http://schemas.openxmlformats.org/officeDocument/2006/math">
                    <m:sSub>
                      <m:sSubPr>
                        <m:ctrlPr>
                          <a:rPr lang="en-US" altLang="zh-TW" sz="2400" i="1" dirty="0">
                            <a:latin typeface="Cambria Math" panose="02040503050406030204" pitchFamily="18" charset="0"/>
                            <a:cs typeface="Times New Roman" panose="02020603050405020304" pitchFamily="18" charset="0"/>
                          </a:rPr>
                        </m:ctrlPr>
                      </m:sSubPr>
                      <m:e>
                        <m:r>
                          <a:rPr lang="en-US" altLang="zh-TW" sz="2400" i="1" dirty="0">
                            <a:latin typeface="Cambria Math" panose="02040503050406030204" pitchFamily="18" charset="0"/>
                            <a:cs typeface="Times New Roman" panose="02020603050405020304" pitchFamily="18" charset="0"/>
                          </a:rPr>
                          <m:t>𝑃𝑇𝑀</m:t>
                        </m:r>
                      </m:e>
                      <m:sub>
                        <m:r>
                          <a:rPr lang="en-US" altLang="zh-TW" sz="2400" b="0" i="1" dirty="0" smtClean="0">
                            <a:latin typeface="Cambria Math" panose="02040503050406030204" pitchFamily="18" charset="0"/>
                            <a:cs typeface="Times New Roman" panose="02020603050405020304" pitchFamily="18" charset="0"/>
                          </a:rPr>
                          <m:t>1</m:t>
                        </m:r>
                      </m:sub>
                    </m:sSub>
                  </m:oMath>
                </a14:m>
                <a:r>
                  <a:rPr lang="en-US" altLang="zh-TW" sz="2400" dirty="0">
                    <a:latin typeface="Times New Roman" panose="02020603050405020304" pitchFamily="18" charset="0"/>
                    <a:cs typeface="Times New Roman" panose="02020603050405020304" pitchFamily="18" charset="0"/>
                  </a:rPr>
                  <a:t> to </a:t>
                </a:r>
                <a14:m>
                  <m:oMath xmlns:m="http://schemas.openxmlformats.org/officeDocument/2006/math">
                    <m:sSub>
                      <m:sSubPr>
                        <m:ctrlPr>
                          <a:rPr lang="en-US" altLang="zh-TW" sz="2400" i="1" dirty="0">
                            <a:latin typeface="Cambria Math" panose="02040503050406030204" pitchFamily="18" charset="0"/>
                            <a:cs typeface="Times New Roman" panose="02020603050405020304" pitchFamily="18" charset="0"/>
                          </a:rPr>
                        </m:ctrlPr>
                      </m:sSubPr>
                      <m:e>
                        <m:r>
                          <a:rPr lang="en-US" altLang="zh-TW" sz="2400" i="1" dirty="0">
                            <a:latin typeface="Cambria Math" panose="02040503050406030204" pitchFamily="18" charset="0"/>
                            <a:cs typeface="Times New Roman" panose="02020603050405020304" pitchFamily="18" charset="0"/>
                          </a:rPr>
                          <m:t>𝑃𝑇𝑀</m:t>
                        </m:r>
                      </m:e>
                      <m:sub>
                        <m:r>
                          <a:rPr lang="en-US" altLang="zh-TW" sz="2400" b="0" i="1" dirty="0" smtClean="0">
                            <a:latin typeface="Cambria Math" panose="02040503050406030204" pitchFamily="18" charset="0"/>
                            <a:cs typeface="Times New Roman" panose="02020603050405020304" pitchFamily="18" charset="0"/>
                          </a:rPr>
                          <m:t>2</m:t>
                        </m:r>
                      </m:sub>
                    </m:sSub>
                  </m:oMath>
                </a14:m>
                <a:r>
                  <a:rPr lang="en-US" altLang="zh-TW" sz="2400" dirty="0">
                    <a:latin typeface="Times New Roman" panose="02020603050405020304" pitchFamily="18" charset="0"/>
                    <a:cs typeface="Times New Roman" panose="02020603050405020304" pitchFamily="18" charset="0"/>
                  </a:rPr>
                  <a:t>.</a:t>
                </a:r>
                <a:endParaRPr lang="zh-TW" altLang="en-US" sz="2400" dirty="0">
                  <a:latin typeface="Times New Roman" panose="02020603050405020304" pitchFamily="18" charset="0"/>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DBB91058-88FC-4CCF-8A11-59135CE009FB}"/>
                  </a:ext>
                </a:extLst>
              </p:cNvPr>
              <p:cNvSpPr>
                <a:spLocks noRot="1" noChangeAspect="1" noMove="1" noResize="1" noEditPoints="1" noAdjustHandles="1" noChangeArrowheads="1" noChangeShapeType="1" noTextEdit="1"/>
              </p:cNvSpPr>
              <p:nvPr/>
            </p:nvSpPr>
            <p:spPr>
              <a:xfrm>
                <a:off x="698567" y="4887826"/>
                <a:ext cx="10794866" cy="1229952"/>
              </a:xfrm>
              <a:prstGeom prst="rect">
                <a:avLst/>
              </a:prstGeom>
              <a:blipFill>
                <a:blip r:embed="rId5"/>
                <a:stretch>
                  <a:fillRect l="-904" t="-3960" b="-7921"/>
                </a:stretch>
              </a:blipFill>
            </p:spPr>
            <p:txBody>
              <a:bodyPr/>
              <a:lstStyle/>
              <a:p>
                <a:r>
                  <a:rPr lang="zh-TW" altLang="en-US">
                    <a:noFill/>
                  </a:rPr>
                  <a:t> </a:t>
                </a:r>
              </a:p>
            </p:txBody>
          </p:sp>
        </mc:Fallback>
      </mc:AlternateContent>
      <p:pic>
        <p:nvPicPr>
          <p:cNvPr id="7" name="圖片 6">
            <a:extLst>
              <a:ext uri="{FF2B5EF4-FFF2-40B4-BE49-F238E27FC236}">
                <a16:creationId xmlns:a16="http://schemas.microsoft.com/office/drawing/2014/main" id="{B885E4E2-36A6-4970-81A7-1B97476FC2C9}"/>
              </a:ext>
            </a:extLst>
          </p:cNvPr>
          <p:cNvPicPr>
            <a:picLocks noChangeAspect="1"/>
          </p:cNvPicPr>
          <p:nvPr/>
        </p:nvPicPr>
        <p:blipFill>
          <a:blip r:embed="rId6"/>
          <a:stretch>
            <a:fillRect/>
          </a:stretch>
        </p:blipFill>
        <p:spPr>
          <a:xfrm>
            <a:off x="5294937" y="4848811"/>
            <a:ext cx="1654504" cy="546943"/>
          </a:xfrm>
          <a:prstGeom prst="rect">
            <a:avLst/>
          </a:prstGeom>
        </p:spPr>
      </p:pic>
    </p:spTree>
    <p:extLst>
      <p:ext uri="{BB962C8B-B14F-4D97-AF65-F5344CB8AC3E}">
        <p14:creationId xmlns:p14="http://schemas.microsoft.com/office/powerpoint/2010/main" val="2422573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A0B8DD1A-8CB9-4D57-8CDA-7B9EE6E118E8}"/>
              </a:ext>
            </a:extLst>
          </p:cNvPr>
          <p:cNvSpPr>
            <a:spLocks noGrp="1"/>
          </p:cNvSpPr>
          <p:nvPr>
            <p:ph type="sldNum" sz="quarter" idx="12"/>
          </p:nvPr>
        </p:nvSpPr>
        <p:spPr/>
        <p:txBody>
          <a:bodyPr/>
          <a:lstStyle/>
          <a:p>
            <a:fld id="{424AA6A6-1C88-48CB-8870-E35D9A913366}" type="slidenum">
              <a:rPr lang="zh-TW" altLang="en-US" sz="1400" smtClean="0"/>
              <a:t>14</a:t>
            </a:fld>
            <a:endParaRPr lang="zh-TW" altLang="en-US" sz="1400" dirty="0"/>
          </a:p>
        </p:txBody>
      </p:sp>
      <p:pic>
        <p:nvPicPr>
          <p:cNvPr id="11" name="圖片 10">
            <a:extLst>
              <a:ext uri="{FF2B5EF4-FFF2-40B4-BE49-F238E27FC236}">
                <a16:creationId xmlns:a16="http://schemas.microsoft.com/office/drawing/2014/main" id="{E34E923A-8EEB-4B25-BCC2-CEBCD1111157}"/>
              </a:ext>
            </a:extLst>
          </p:cNvPr>
          <p:cNvPicPr>
            <a:picLocks noChangeAspect="1"/>
          </p:cNvPicPr>
          <p:nvPr/>
        </p:nvPicPr>
        <p:blipFill>
          <a:blip r:embed="rId3"/>
          <a:stretch>
            <a:fillRect/>
          </a:stretch>
        </p:blipFill>
        <p:spPr>
          <a:xfrm>
            <a:off x="1078053" y="176278"/>
            <a:ext cx="10035893" cy="6505443"/>
          </a:xfrm>
          <a:prstGeom prst="rect">
            <a:avLst/>
          </a:prstGeom>
        </p:spPr>
      </p:pic>
    </p:spTree>
    <p:extLst>
      <p:ext uri="{BB962C8B-B14F-4D97-AF65-F5344CB8AC3E}">
        <p14:creationId xmlns:p14="http://schemas.microsoft.com/office/powerpoint/2010/main" val="1949831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333DC8C-C509-4AE4-80F6-370F76BE0C23}"/>
              </a:ext>
            </a:extLst>
          </p:cNvPr>
          <p:cNvSpPr>
            <a:spLocks noGrp="1"/>
          </p:cNvSpPr>
          <p:nvPr>
            <p:ph type="title"/>
          </p:nvPr>
        </p:nvSpPr>
        <p:spPr>
          <a:xfrm>
            <a:off x="626364" y="320675"/>
            <a:ext cx="10939272" cy="1325563"/>
          </a:xfrm>
        </p:spPr>
        <p:txBody>
          <a:bodyPr/>
          <a:lstStyle/>
          <a:p>
            <a:r>
              <a:rPr lang="en-US" altLang="zh-TW" dirty="0">
                <a:latin typeface="Times New Roman" panose="02020603050405020304" pitchFamily="18" charset="0"/>
                <a:cs typeface="Times New Roman" panose="02020603050405020304" pitchFamily="18" charset="0"/>
              </a:rPr>
              <a:t>Experiments 4.1. Generative Transfer on VTAB</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45F87C6C-31D8-461A-95B5-12D23D0CA060}"/>
              </a:ext>
            </a:extLst>
          </p:cNvPr>
          <p:cNvSpPr>
            <a:spLocks noGrp="1"/>
          </p:cNvSpPr>
          <p:nvPr>
            <p:ph idx="1"/>
          </p:nvPr>
        </p:nvSpPr>
        <p:spPr>
          <a:xfrm>
            <a:off x="732282" y="1646238"/>
            <a:ext cx="10727436" cy="4351338"/>
          </a:xfrm>
        </p:spPr>
        <p:txBody>
          <a:bodyPr>
            <a:normAutofit/>
          </a:bodyPr>
          <a:lstStyle/>
          <a:p>
            <a:r>
              <a:rPr lang="en-US" altLang="zh-TW" sz="2400" b="1" dirty="0">
                <a:latin typeface="Times New Roman" panose="02020603050405020304" pitchFamily="18" charset="0"/>
                <a:cs typeface="Times New Roman" panose="02020603050405020304" pitchFamily="18" charset="0"/>
              </a:rPr>
              <a:t>VTAB Benchmark: </a:t>
            </a:r>
            <a:r>
              <a:rPr lang="en-US" altLang="zh-TW" sz="2400" dirty="0">
                <a:latin typeface="Times New Roman" panose="02020603050405020304" pitchFamily="18" charset="0"/>
                <a:cs typeface="Times New Roman" panose="02020603050405020304" pitchFamily="18" charset="0"/>
              </a:rPr>
              <a:t>Utilized the VTAB [71], consisting of 19 visual recognition tasks across 16 datasets.</a:t>
            </a:r>
          </a:p>
          <a:p>
            <a:r>
              <a:rPr lang="en-US" altLang="zh-TW" sz="2400" b="1" dirty="0">
                <a:latin typeface="Times New Roman" panose="02020603050405020304" pitchFamily="18" charset="0"/>
                <a:cs typeface="Times New Roman" panose="02020603050405020304" pitchFamily="18" charset="0"/>
              </a:rPr>
              <a:t>Generative Transfer Techniques: </a:t>
            </a:r>
            <a:r>
              <a:rPr lang="en-US" altLang="zh-TW" sz="2400" dirty="0">
                <a:latin typeface="Times New Roman" panose="02020603050405020304" pitchFamily="18" charset="0"/>
                <a:cs typeface="Times New Roman" panose="02020603050405020304" pitchFamily="18" charset="0"/>
              </a:rPr>
              <a:t>Examined generative transfer via AR and NAR transformers. Used class-conditional Taming Transformer [14] and </a:t>
            </a:r>
            <a:r>
              <a:rPr lang="en-US" altLang="zh-TW" sz="2400" dirty="0" err="1">
                <a:latin typeface="Times New Roman" panose="02020603050405020304" pitchFamily="18" charset="0"/>
                <a:cs typeface="Times New Roman" panose="02020603050405020304" pitchFamily="18" charset="0"/>
              </a:rPr>
              <a:t>MaskGIT</a:t>
            </a:r>
            <a:r>
              <a:rPr lang="en-US" altLang="zh-TW" sz="2400" dirty="0">
                <a:latin typeface="Times New Roman" panose="02020603050405020304" pitchFamily="18" charset="0"/>
                <a:cs typeface="Times New Roman" panose="02020603050405020304" pitchFamily="18" charset="0"/>
              </a:rPr>
              <a:t> [6] trained on 256×256 ImageNet images.</a:t>
            </a:r>
          </a:p>
          <a:p>
            <a:r>
              <a:rPr lang="en-US" altLang="zh-TW" sz="2400" b="1" dirty="0">
                <a:latin typeface="Times New Roman" panose="02020603050405020304" pitchFamily="18" charset="0"/>
                <a:cs typeface="Times New Roman" panose="02020603050405020304" pitchFamily="18" charset="0"/>
              </a:rPr>
              <a:t>Comparison with GAN-based Methods:</a:t>
            </a:r>
            <a:r>
              <a:rPr lang="en-US" altLang="zh-TW" sz="2400" dirty="0">
                <a:latin typeface="Times New Roman" panose="02020603050405020304" pitchFamily="18" charset="0"/>
                <a:cs typeface="Times New Roman" panose="02020603050405020304" pitchFamily="18" charset="0"/>
              </a:rPr>
              <a:t> Our method vs. </a:t>
            </a:r>
            <a:r>
              <a:rPr lang="en-US" altLang="zh-TW" sz="2400" dirty="0" err="1">
                <a:latin typeface="Times New Roman" panose="02020603050405020304" pitchFamily="18" charset="0"/>
                <a:cs typeface="Times New Roman" panose="02020603050405020304" pitchFamily="18" charset="0"/>
              </a:rPr>
              <a:t>MineGAN</a:t>
            </a:r>
            <a:r>
              <a:rPr lang="en-US" altLang="zh-TW" sz="2400" dirty="0">
                <a:latin typeface="Times New Roman" panose="02020603050405020304" pitchFamily="18" charset="0"/>
                <a:cs typeface="Times New Roman" panose="02020603050405020304" pitchFamily="18" charset="0"/>
              </a:rPr>
              <a:t> [64] &amp; </a:t>
            </a:r>
            <a:r>
              <a:rPr lang="en-US" altLang="zh-TW" sz="2400" dirty="0" err="1">
                <a:latin typeface="Times New Roman" panose="02020603050405020304" pitchFamily="18" charset="0"/>
                <a:cs typeface="Times New Roman" panose="02020603050405020304" pitchFamily="18" charset="0"/>
              </a:rPr>
              <a:t>cGANTransfer</a:t>
            </a:r>
            <a:r>
              <a:rPr lang="en-US" altLang="zh-TW" sz="2400" dirty="0">
                <a:latin typeface="Times New Roman" panose="02020603050405020304" pitchFamily="18" charset="0"/>
                <a:cs typeface="Times New Roman" panose="02020603050405020304" pitchFamily="18" charset="0"/>
              </a:rPr>
              <a:t> [53]. Both algorithms leverage </a:t>
            </a:r>
            <a:r>
              <a:rPr lang="en-US" altLang="zh-TW" sz="2400" dirty="0" err="1">
                <a:latin typeface="Times New Roman" panose="02020603050405020304" pitchFamily="18" charset="0"/>
                <a:cs typeface="Times New Roman" panose="02020603050405020304" pitchFamily="18" charset="0"/>
              </a:rPr>
              <a:t>BigGAN</a:t>
            </a:r>
            <a:r>
              <a:rPr lang="en-US" altLang="zh-TW" sz="2400" dirty="0">
                <a:latin typeface="Times New Roman" panose="02020603050405020304" pitchFamily="18" charset="0"/>
                <a:cs typeface="Times New Roman" panose="02020603050405020304" pitchFamily="18" charset="0"/>
              </a:rPr>
              <a:t> [2] from ImageNet.</a:t>
            </a:r>
          </a:p>
          <a:p>
            <a:r>
              <a:rPr lang="en-US" altLang="zh-TW" sz="2400" b="1" dirty="0">
                <a:latin typeface="Times New Roman" panose="02020603050405020304" pitchFamily="18" charset="0"/>
                <a:cs typeface="Times New Roman" panose="02020603050405020304" pitchFamily="18" charset="0"/>
              </a:rPr>
              <a:t>Efficiency Analysis: </a:t>
            </a:r>
            <a:r>
              <a:rPr lang="en-US" altLang="zh-TW" sz="2400" dirty="0">
                <a:latin typeface="Times New Roman" panose="02020603050405020304" pitchFamily="18" charset="0"/>
                <a:cs typeface="Times New Roman" panose="02020603050405020304" pitchFamily="18" charset="0"/>
              </a:rPr>
              <a:t>Compared with transformers trained from scratch on VTAB. Emphasized compute efficiency by maintaining a similar compute budget for both model training types.</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DA85BA20-616A-40DC-92FE-F2EB03AB4F8D}"/>
              </a:ext>
            </a:extLst>
          </p:cNvPr>
          <p:cNvSpPr>
            <a:spLocks noGrp="1"/>
          </p:cNvSpPr>
          <p:nvPr>
            <p:ph type="sldNum" sz="quarter" idx="12"/>
          </p:nvPr>
        </p:nvSpPr>
        <p:spPr>
          <a:xfrm>
            <a:off x="9415272" y="6354762"/>
            <a:ext cx="2743200" cy="365125"/>
          </a:xfrm>
        </p:spPr>
        <p:txBody>
          <a:bodyPr/>
          <a:lstStyle/>
          <a:p>
            <a:fld id="{424AA6A6-1C88-48CB-8870-E35D9A913366}" type="slidenum">
              <a:rPr lang="zh-TW" altLang="en-US" sz="1400" smtClean="0"/>
              <a:t>15</a:t>
            </a:fld>
            <a:endParaRPr lang="zh-TW" altLang="en-US" sz="1400" dirty="0"/>
          </a:p>
        </p:txBody>
      </p:sp>
    </p:spTree>
    <p:extLst>
      <p:ext uri="{BB962C8B-B14F-4D97-AF65-F5344CB8AC3E}">
        <p14:creationId xmlns:p14="http://schemas.microsoft.com/office/powerpoint/2010/main" val="1539878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B0545282-0CC7-459B-9ABA-D5F88C2CD968}"/>
              </a:ext>
            </a:extLst>
          </p:cNvPr>
          <p:cNvSpPr>
            <a:spLocks noGrp="1"/>
          </p:cNvSpPr>
          <p:nvPr>
            <p:ph idx="1"/>
          </p:nvPr>
        </p:nvSpPr>
        <p:spPr>
          <a:xfrm>
            <a:off x="838200" y="402336"/>
            <a:ext cx="10515600" cy="5774627"/>
          </a:xfrm>
        </p:spPr>
        <p:txBody>
          <a:bodyPr>
            <a:normAutofit/>
          </a:bodyPr>
          <a:lstStyle/>
          <a:p>
            <a:r>
              <a:rPr lang="en-US" altLang="zh-TW" sz="2400" dirty="0">
                <a:latin typeface="Times New Roman" panose="02020603050405020304" pitchFamily="18" charset="0"/>
                <a:cs typeface="Times New Roman" panose="02020603050405020304" pitchFamily="18" charset="0"/>
              </a:rPr>
              <a:t>We use </a:t>
            </a:r>
            <a:r>
              <a:rPr lang="en-US" altLang="zh-TW" sz="2400" dirty="0" err="1">
                <a:latin typeface="Times New Roman" panose="02020603050405020304" pitchFamily="18" charset="0"/>
                <a:cs typeface="Times New Roman" panose="02020603050405020304" pitchFamily="18" charset="0"/>
              </a:rPr>
              <a:t>Frechet</a:t>
            </a:r>
            <a:r>
              <a:rPr lang="en-US" altLang="zh-TW" sz="2400" dirty="0">
                <a:latin typeface="Times New Roman" panose="02020603050405020304" pitchFamily="18" charset="0"/>
                <a:cs typeface="Times New Roman" panose="02020603050405020304" pitchFamily="18" charset="0"/>
              </a:rPr>
              <a:t> Inception Distance (FID) [24] as a quantitative metric. We generate 20k images from each model and compare with images from a respective dataset.</a:t>
            </a:r>
          </a:p>
          <a:p>
            <a:r>
              <a:rPr lang="en-US" altLang="zh-TW" sz="2400" dirty="0">
                <a:latin typeface="Times New Roman" panose="02020603050405020304" pitchFamily="18" charset="0"/>
                <a:cs typeface="Times New Roman" panose="02020603050405020304" pitchFamily="18" charset="0"/>
              </a:rPr>
              <a:t>Compared with using only 1 token, we find that using 128 tokens for the prompt increases the overall generation time by 25%.</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3BD29EB3-1305-472C-B784-751CD2219F38}"/>
              </a:ext>
            </a:extLst>
          </p:cNvPr>
          <p:cNvSpPr>
            <a:spLocks noGrp="1"/>
          </p:cNvSpPr>
          <p:nvPr>
            <p:ph type="sldNum" sz="quarter" idx="12"/>
          </p:nvPr>
        </p:nvSpPr>
        <p:spPr/>
        <p:txBody>
          <a:bodyPr/>
          <a:lstStyle/>
          <a:p>
            <a:fld id="{424AA6A6-1C88-48CB-8870-E35D9A913366}" type="slidenum">
              <a:rPr lang="zh-TW" altLang="en-US" sz="1400" smtClean="0"/>
              <a:t>16</a:t>
            </a:fld>
            <a:endParaRPr lang="zh-TW" altLang="en-US" sz="1400" dirty="0"/>
          </a:p>
        </p:txBody>
      </p:sp>
      <p:pic>
        <p:nvPicPr>
          <p:cNvPr id="6" name="圖片 5">
            <a:extLst>
              <a:ext uri="{FF2B5EF4-FFF2-40B4-BE49-F238E27FC236}">
                <a16:creationId xmlns:a16="http://schemas.microsoft.com/office/drawing/2014/main" id="{A14E7FB5-B604-4991-A26D-399CB12ED650}"/>
              </a:ext>
            </a:extLst>
          </p:cNvPr>
          <p:cNvPicPr>
            <a:picLocks noChangeAspect="1"/>
          </p:cNvPicPr>
          <p:nvPr/>
        </p:nvPicPr>
        <p:blipFill>
          <a:blip r:embed="rId3"/>
          <a:stretch>
            <a:fillRect/>
          </a:stretch>
        </p:blipFill>
        <p:spPr>
          <a:xfrm>
            <a:off x="838200" y="2326342"/>
            <a:ext cx="10515600" cy="3902437"/>
          </a:xfrm>
          <a:prstGeom prst="rect">
            <a:avLst/>
          </a:prstGeom>
        </p:spPr>
      </p:pic>
    </p:spTree>
    <p:extLst>
      <p:ext uri="{BB962C8B-B14F-4D97-AF65-F5344CB8AC3E}">
        <p14:creationId xmlns:p14="http://schemas.microsoft.com/office/powerpoint/2010/main" val="3101231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23DE4BAC-4D9C-46E8-8BB2-7BD1E658ED61}"/>
              </a:ext>
            </a:extLst>
          </p:cNvPr>
          <p:cNvSpPr>
            <a:spLocks noGrp="1"/>
          </p:cNvSpPr>
          <p:nvPr>
            <p:ph type="sldNum" sz="quarter" idx="12"/>
          </p:nvPr>
        </p:nvSpPr>
        <p:spPr/>
        <p:txBody>
          <a:bodyPr/>
          <a:lstStyle/>
          <a:p>
            <a:fld id="{424AA6A6-1C88-48CB-8870-E35D9A913366}" type="slidenum">
              <a:rPr lang="zh-TW" altLang="en-US" sz="1400" smtClean="0"/>
              <a:t>17</a:t>
            </a:fld>
            <a:endParaRPr lang="zh-TW" altLang="en-US" sz="1400" dirty="0"/>
          </a:p>
        </p:txBody>
      </p:sp>
      <p:pic>
        <p:nvPicPr>
          <p:cNvPr id="7" name="圖片 6">
            <a:extLst>
              <a:ext uri="{FF2B5EF4-FFF2-40B4-BE49-F238E27FC236}">
                <a16:creationId xmlns:a16="http://schemas.microsoft.com/office/drawing/2014/main" id="{4DC52B54-839A-4D6B-ADEA-4663229F7801}"/>
              </a:ext>
            </a:extLst>
          </p:cNvPr>
          <p:cNvPicPr>
            <a:picLocks noChangeAspect="1"/>
          </p:cNvPicPr>
          <p:nvPr/>
        </p:nvPicPr>
        <p:blipFill>
          <a:blip r:embed="rId2"/>
          <a:stretch>
            <a:fillRect/>
          </a:stretch>
        </p:blipFill>
        <p:spPr>
          <a:xfrm>
            <a:off x="536075" y="293917"/>
            <a:ext cx="11119849" cy="5777699"/>
          </a:xfrm>
          <a:prstGeom prst="rect">
            <a:avLst/>
          </a:prstGeom>
        </p:spPr>
      </p:pic>
    </p:spTree>
    <p:extLst>
      <p:ext uri="{BB962C8B-B14F-4D97-AF65-F5344CB8AC3E}">
        <p14:creationId xmlns:p14="http://schemas.microsoft.com/office/powerpoint/2010/main" val="2573718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4E83C821-0FC1-4E82-803C-36171E8D4558}"/>
              </a:ext>
            </a:extLst>
          </p:cNvPr>
          <p:cNvSpPr>
            <a:spLocks noGrp="1"/>
          </p:cNvSpPr>
          <p:nvPr>
            <p:ph idx="1"/>
          </p:nvPr>
        </p:nvSpPr>
        <p:spPr>
          <a:xfrm>
            <a:off x="838200" y="475488"/>
            <a:ext cx="10515600" cy="5701475"/>
          </a:xfrm>
        </p:spPr>
        <p:txBody>
          <a:bodyPr>
            <a:normAutofit/>
          </a:bodyPr>
          <a:lstStyle/>
          <a:p>
            <a:pPr marL="0" indent="0">
              <a:buNone/>
            </a:pPr>
            <a:r>
              <a:rPr lang="en-US" altLang="zh-TW" sz="1400" dirty="0">
                <a:latin typeface="Times New Roman" panose="02020603050405020304" pitchFamily="18" charset="0"/>
                <a:cs typeface="Times New Roman" panose="02020603050405020304" pitchFamily="18" charset="0"/>
              </a:rPr>
              <a:t>[53] Mohamad </a:t>
            </a:r>
            <a:r>
              <a:rPr lang="en-US" altLang="zh-TW" sz="1400" dirty="0" err="1">
                <a:latin typeface="Times New Roman" panose="02020603050405020304" pitchFamily="18" charset="0"/>
                <a:cs typeface="Times New Roman" panose="02020603050405020304" pitchFamily="18" charset="0"/>
              </a:rPr>
              <a:t>Shahbazi</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Zhiwu</a:t>
            </a:r>
            <a:r>
              <a:rPr lang="en-US" altLang="zh-TW" sz="1400" dirty="0">
                <a:latin typeface="Times New Roman" panose="02020603050405020304" pitchFamily="18" charset="0"/>
                <a:cs typeface="Times New Roman" panose="02020603050405020304" pitchFamily="18" charset="0"/>
              </a:rPr>
              <a:t> Huang, </a:t>
            </a:r>
            <a:r>
              <a:rPr lang="en-US" altLang="zh-TW" sz="1400" dirty="0" err="1">
                <a:latin typeface="Times New Roman" panose="02020603050405020304" pitchFamily="18" charset="0"/>
                <a:cs typeface="Times New Roman" panose="02020603050405020304" pitchFamily="18" charset="0"/>
              </a:rPr>
              <a:t>Danda</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Pani</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Paudel</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Ajad</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Chhatkuli</a:t>
            </a:r>
            <a:r>
              <a:rPr lang="en-US" altLang="zh-TW" sz="1400" dirty="0">
                <a:latin typeface="Times New Roman" panose="02020603050405020304" pitchFamily="18" charset="0"/>
                <a:cs typeface="Times New Roman" panose="02020603050405020304" pitchFamily="18" charset="0"/>
              </a:rPr>
              <a:t>, and Luc Van </a:t>
            </a:r>
            <a:r>
              <a:rPr lang="en-US" altLang="zh-TW" sz="1400" dirty="0" err="1">
                <a:latin typeface="Times New Roman" panose="02020603050405020304" pitchFamily="18" charset="0"/>
                <a:cs typeface="Times New Roman" panose="02020603050405020304" pitchFamily="18" charset="0"/>
              </a:rPr>
              <a:t>Gool</a:t>
            </a:r>
            <a:r>
              <a:rPr lang="en-US" altLang="zh-TW" sz="1400" dirty="0">
                <a:latin typeface="Times New Roman" panose="02020603050405020304" pitchFamily="18" charset="0"/>
                <a:cs typeface="Times New Roman" panose="02020603050405020304" pitchFamily="18" charset="0"/>
              </a:rPr>
              <a:t>. Efficient conditional </a:t>
            </a:r>
            <a:r>
              <a:rPr lang="en-US" altLang="zh-TW" sz="1400" dirty="0" err="1">
                <a:latin typeface="Times New Roman" panose="02020603050405020304" pitchFamily="18" charset="0"/>
                <a:cs typeface="Times New Roman" panose="02020603050405020304" pitchFamily="18" charset="0"/>
              </a:rPr>
              <a:t>gan</a:t>
            </a:r>
            <a:r>
              <a:rPr lang="en-US" altLang="zh-TW" sz="1400" dirty="0">
                <a:latin typeface="Times New Roman" panose="02020603050405020304" pitchFamily="18" charset="0"/>
                <a:cs typeface="Times New Roman" panose="02020603050405020304" pitchFamily="18" charset="0"/>
              </a:rPr>
              <a:t> transfer with knowledge propagation across classes. In </a:t>
            </a:r>
            <a:r>
              <a:rPr lang="en-US" altLang="zh-TW" sz="14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400" dirty="0">
                <a:latin typeface="Times New Roman" panose="02020603050405020304" pitchFamily="18" charset="0"/>
                <a:cs typeface="Times New Roman" panose="02020603050405020304" pitchFamily="18" charset="0"/>
              </a:rPr>
              <a:t>, pages 12167–12176, 2021. </a:t>
            </a:r>
            <a:r>
              <a:rPr lang="en-US" altLang="zh-TW" sz="1400" dirty="0">
                <a:solidFill>
                  <a:srgbClr val="FF0000"/>
                </a:solidFill>
                <a:latin typeface="Times New Roman" panose="02020603050405020304" pitchFamily="18" charset="0"/>
                <a:cs typeface="Times New Roman" panose="02020603050405020304" pitchFamily="18" charset="0"/>
              </a:rPr>
              <a:t>1, 2, 6, 7, 11, 15</a:t>
            </a:r>
          </a:p>
          <a:p>
            <a:pPr marL="0" indent="0">
              <a:buNone/>
            </a:pPr>
            <a:r>
              <a:rPr lang="en-US" altLang="zh-TW" sz="1400" dirty="0">
                <a:latin typeface="Times New Roman" panose="02020603050405020304" pitchFamily="18" charset="0"/>
                <a:cs typeface="Times New Roman" panose="02020603050405020304" pitchFamily="18" charset="0"/>
              </a:rPr>
              <a:t>[64] </a:t>
            </a:r>
            <a:r>
              <a:rPr lang="en-US" altLang="zh-TW" sz="1400" dirty="0" err="1">
                <a:latin typeface="Times New Roman" panose="02020603050405020304" pitchFamily="18" charset="0"/>
                <a:cs typeface="Times New Roman" panose="02020603050405020304" pitchFamily="18" charset="0"/>
              </a:rPr>
              <a:t>Yaxing</a:t>
            </a:r>
            <a:r>
              <a:rPr lang="en-US" altLang="zh-TW" sz="1400" dirty="0">
                <a:latin typeface="Times New Roman" panose="02020603050405020304" pitchFamily="18" charset="0"/>
                <a:cs typeface="Times New Roman" panose="02020603050405020304" pitchFamily="18" charset="0"/>
              </a:rPr>
              <a:t> Wang, Abel Gonzalez-Garcia, David </a:t>
            </a:r>
            <a:r>
              <a:rPr lang="en-US" altLang="zh-TW" sz="1400" dirty="0" err="1">
                <a:latin typeface="Times New Roman" panose="02020603050405020304" pitchFamily="18" charset="0"/>
                <a:cs typeface="Times New Roman" panose="02020603050405020304" pitchFamily="18" charset="0"/>
              </a:rPr>
              <a:t>Berga</a:t>
            </a:r>
            <a:r>
              <a:rPr lang="en-US" altLang="zh-TW" sz="1400" dirty="0">
                <a:latin typeface="Times New Roman" panose="02020603050405020304" pitchFamily="18" charset="0"/>
                <a:cs typeface="Times New Roman" panose="02020603050405020304" pitchFamily="18" charset="0"/>
              </a:rPr>
              <a:t>, Luis </a:t>
            </a:r>
            <a:r>
              <a:rPr lang="en-US" altLang="zh-TW" sz="1400" dirty="0" err="1">
                <a:latin typeface="Times New Roman" panose="02020603050405020304" pitchFamily="18" charset="0"/>
                <a:cs typeface="Times New Roman" panose="02020603050405020304" pitchFamily="18" charset="0"/>
              </a:rPr>
              <a:t>Herranz</a:t>
            </a:r>
            <a:r>
              <a:rPr lang="en-US" altLang="zh-TW" sz="1400" dirty="0">
                <a:latin typeface="Times New Roman" panose="02020603050405020304" pitchFamily="18" charset="0"/>
                <a:cs typeface="Times New Roman" panose="02020603050405020304" pitchFamily="18" charset="0"/>
              </a:rPr>
              <a:t>, Fahad Shahbaz Khan, and Joost van de </a:t>
            </a:r>
            <a:r>
              <a:rPr lang="en-US" altLang="zh-TW" sz="1400" dirty="0" err="1">
                <a:latin typeface="Times New Roman" panose="02020603050405020304" pitchFamily="18" charset="0"/>
                <a:cs typeface="Times New Roman" panose="02020603050405020304" pitchFamily="18" charset="0"/>
              </a:rPr>
              <a:t>Weijer</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Minegan</a:t>
            </a:r>
            <a:r>
              <a:rPr lang="en-US" altLang="zh-TW" sz="1400" dirty="0">
                <a:latin typeface="Times New Roman" panose="02020603050405020304" pitchFamily="18" charset="0"/>
                <a:cs typeface="Times New Roman" panose="02020603050405020304" pitchFamily="18" charset="0"/>
              </a:rPr>
              <a:t>: effective knowledge transfer from </a:t>
            </a:r>
            <a:r>
              <a:rPr lang="en-US" altLang="zh-TW" sz="1400" dirty="0" err="1">
                <a:latin typeface="Times New Roman" panose="02020603050405020304" pitchFamily="18" charset="0"/>
                <a:cs typeface="Times New Roman" panose="02020603050405020304" pitchFamily="18" charset="0"/>
              </a:rPr>
              <a:t>gans</a:t>
            </a:r>
            <a:r>
              <a:rPr lang="en-US" altLang="zh-TW" sz="1400" dirty="0">
                <a:latin typeface="Times New Roman" panose="02020603050405020304" pitchFamily="18" charset="0"/>
                <a:cs typeface="Times New Roman" panose="02020603050405020304" pitchFamily="18" charset="0"/>
              </a:rPr>
              <a:t> to target domains with few images. In </a:t>
            </a:r>
            <a:r>
              <a:rPr lang="en-US" altLang="zh-TW" sz="14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400" dirty="0">
                <a:latin typeface="Times New Roman" panose="02020603050405020304" pitchFamily="18" charset="0"/>
                <a:cs typeface="Times New Roman" panose="02020603050405020304" pitchFamily="18" charset="0"/>
              </a:rPr>
              <a:t>, pages 9332–9341, 2020. </a:t>
            </a:r>
            <a:r>
              <a:rPr lang="en-US" altLang="zh-TW" sz="1400" dirty="0">
                <a:solidFill>
                  <a:srgbClr val="FF0000"/>
                </a:solidFill>
                <a:latin typeface="Times New Roman" panose="02020603050405020304" pitchFamily="18" charset="0"/>
                <a:cs typeface="Times New Roman" panose="02020603050405020304" pitchFamily="18" charset="0"/>
              </a:rPr>
              <a:t>1, 2, 6, 7, 11, 15</a:t>
            </a:r>
          </a:p>
          <a:p>
            <a:pPr marL="0" indent="0">
              <a:buNone/>
            </a:pPr>
            <a:r>
              <a:rPr lang="en-US" altLang="zh-TW" sz="1400" dirty="0">
                <a:latin typeface="Times New Roman" panose="02020603050405020304" pitchFamily="18" charset="0"/>
                <a:cs typeface="Times New Roman" panose="02020603050405020304" pitchFamily="18" charset="0"/>
              </a:rPr>
              <a:t>[2] Andrew Brock, Jeff Donahue, and Karen </a:t>
            </a:r>
            <a:r>
              <a:rPr lang="en-US" altLang="zh-TW" sz="1400" dirty="0" err="1">
                <a:latin typeface="Times New Roman" panose="02020603050405020304" pitchFamily="18" charset="0"/>
                <a:cs typeface="Times New Roman" panose="02020603050405020304" pitchFamily="18" charset="0"/>
              </a:rPr>
              <a:t>Simonyan</a:t>
            </a:r>
            <a:r>
              <a:rPr lang="en-US" altLang="zh-TW" sz="1400" dirty="0">
                <a:latin typeface="Times New Roman" panose="02020603050405020304" pitchFamily="18" charset="0"/>
                <a:cs typeface="Times New Roman" panose="02020603050405020304" pitchFamily="18" charset="0"/>
              </a:rPr>
              <a:t>. Large scale </a:t>
            </a:r>
            <a:r>
              <a:rPr lang="en-US" altLang="zh-TW" sz="1400" dirty="0" err="1">
                <a:latin typeface="Times New Roman" panose="02020603050405020304" pitchFamily="18" charset="0"/>
                <a:cs typeface="Times New Roman" panose="02020603050405020304" pitchFamily="18" charset="0"/>
              </a:rPr>
              <a:t>gan</a:t>
            </a:r>
            <a:r>
              <a:rPr lang="en-US" altLang="zh-TW" sz="1400" dirty="0">
                <a:latin typeface="Times New Roman" panose="02020603050405020304" pitchFamily="18" charset="0"/>
                <a:cs typeface="Times New Roman" panose="02020603050405020304" pitchFamily="18" charset="0"/>
              </a:rPr>
              <a:t> training for high fidelity natural image synthesis. In </a:t>
            </a:r>
            <a:r>
              <a:rPr lang="en-US" altLang="zh-TW" sz="1400" i="1" dirty="0">
                <a:latin typeface="Times New Roman" panose="02020603050405020304" pitchFamily="18" charset="0"/>
                <a:cs typeface="Times New Roman" panose="02020603050405020304" pitchFamily="18" charset="0"/>
              </a:rPr>
              <a:t>International Conference on Learning Representations</a:t>
            </a:r>
            <a:r>
              <a:rPr lang="en-US" altLang="zh-TW" sz="1400" dirty="0">
                <a:latin typeface="Times New Roman" panose="02020603050405020304" pitchFamily="18" charset="0"/>
                <a:cs typeface="Times New Roman" panose="02020603050405020304" pitchFamily="18" charset="0"/>
              </a:rPr>
              <a:t>, 2018. </a:t>
            </a:r>
            <a:r>
              <a:rPr lang="en-US" altLang="zh-TW" sz="1400" dirty="0">
                <a:solidFill>
                  <a:srgbClr val="FF0000"/>
                </a:solidFill>
                <a:latin typeface="Times New Roman" panose="02020603050405020304" pitchFamily="18" charset="0"/>
                <a:cs typeface="Times New Roman" panose="02020603050405020304" pitchFamily="18" charset="0"/>
              </a:rPr>
              <a:t>1, 6, 11</a:t>
            </a:r>
          </a:p>
          <a:p>
            <a:pPr marL="0" indent="0">
              <a:buNone/>
            </a:pPr>
            <a:r>
              <a:rPr lang="en-US" altLang="zh-TW" sz="1400" dirty="0">
                <a:latin typeface="Times New Roman" panose="02020603050405020304" pitchFamily="18" charset="0"/>
                <a:cs typeface="Times New Roman" panose="02020603050405020304" pitchFamily="18" charset="0"/>
              </a:rPr>
              <a:t>[24] Martin </a:t>
            </a:r>
            <a:r>
              <a:rPr lang="en-US" altLang="zh-TW" sz="1400" dirty="0" err="1">
                <a:latin typeface="Times New Roman" panose="02020603050405020304" pitchFamily="18" charset="0"/>
                <a:cs typeface="Times New Roman" panose="02020603050405020304" pitchFamily="18" charset="0"/>
              </a:rPr>
              <a:t>Heusel</a:t>
            </a:r>
            <a:r>
              <a:rPr lang="en-US" altLang="zh-TW" sz="1400" dirty="0">
                <a:latin typeface="Times New Roman" panose="02020603050405020304" pitchFamily="18" charset="0"/>
                <a:cs typeface="Times New Roman" panose="02020603050405020304" pitchFamily="18" charset="0"/>
              </a:rPr>
              <a:t>, Hubert </a:t>
            </a:r>
            <a:r>
              <a:rPr lang="en-US" altLang="zh-TW" sz="1400" dirty="0" err="1">
                <a:latin typeface="Times New Roman" panose="02020603050405020304" pitchFamily="18" charset="0"/>
                <a:cs typeface="Times New Roman" panose="02020603050405020304" pitchFamily="18" charset="0"/>
              </a:rPr>
              <a:t>Ramsauer</a:t>
            </a:r>
            <a:r>
              <a:rPr lang="en-US" altLang="zh-TW" sz="1400" dirty="0">
                <a:latin typeface="Times New Roman" panose="02020603050405020304" pitchFamily="18" charset="0"/>
                <a:cs typeface="Times New Roman" panose="02020603050405020304" pitchFamily="18" charset="0"/>
              </a:rPr>
              <a:t>, Thomas </a:t>
            </a:r>
            <a:r>
              <a:rPr lang="en-US" altLang="zh-TW" sz="1400" dirty="0" err="1">
                <a:latin typeface="Times New Roman" panose="02020603050405020304" pitchFamily="18" charset="0"/>
                <a:cs typeface="Times New Roman" panose="02020603050405020304" pitchFamily="18" charset="0"/>
              </a:rPr>
              <a:t>Unterthiner</a:t>
            </a:r>
            <a:r>
              <a:rPr lang="en-US" altLang="zh-TW" sz="1400" dirty="0">
                <a:latin typeface="Times New Roman" panose="02020603050405020304" pitchFamily="18" charset="0"/>
                <a:cs typeface="Times New Roman" panose="02020603050405020304" pitchFamily="18" charset="0"/>
              </a:rPr>
              <a:t>, Bernhard Nessler, and Sepp </a:t>
            </a:r>
            <a:r>
              <a:rPr lang="en-US" altLang="zh-TW" sz="1400" dirty="0" err="1">
                <a:latin typeface="Times New Roman" panose="02020603050405020304" pitchFamily="18" charset="0"/>
                <a:cs typeface="Times New Roman" panose="02020603050405020304" pitchFamily="18" charset="0"/>
              </a:rPr>
              <a:t>Hochreiter</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Gans</a:t>
            </a:r>
            <a:r>
              <a:rPr lang="en-US" altLang="zh-TW" sz="1400" dirty="0">
                <a:latin typeface="Times New Roman" panose="02020603050405020304" pitchFamily="18" charset="0"/>
                <a:cs typeface="Times New Roman" panose="02020603050405020304" pitchFamily="18" charset="0"/>
              </a:rPr>
              <a:t> trained by a two time-scale update rule converge to a local </a:t>
            </a:r>
            <a:r>
              <a:rPr lang="en-US" altLang="zh-TW" sz="1400" dirty="0" err="1">
                <a:latin typeface="Times New Roman" panose="02020603050405020304" pitchFamily="18" charset="0"/>
                <a:cs typeface="Times New Roman" panose="02020603050405020304" pitchFamily="18" charset="0"/>
              </a:rPr>
              <a:t>nash</a:t>
            </a:r>
            <a:r>
              <a:rPr lang="en-US" altLang="zh-TW" sz="1400" dirty="0">
                <a:latin typeface="Times New Roman" panose="02020603050405020304" pitchFamily="18" charset="0"/>
                <a:cs typeface="Times New Roman" panose="02020603050405020304" pitchFamily="18" charset="0"/>
              </a:rPr>
              <a:t> equilibrium. </a:t>
            </a:r>
            <a:r>
              <a:rPr lang="en-US" altLang="zh-TW" sz="1400" i="1" dirty="0">
                <a:latin typeface="Times New Roman" panose="02020603050405020304" pitchFamily="18" charset="0"/>
                <a:cs typeface="Times New Roman" panose="02020603050405020304" pitchFamily="18" charset="0"/>
              </a:rPr>
              <a:t>Advances in neural information processing systems</a:t>
            </a:r>
            <a:r>
              <a:rPr lang="en-US" altLang="zh-TW" sz="1400" dirty="0">
                <a:latin typeface="Times New Roman" panose="02020603050405020304" pitchFamily="18" charset="0"/>
                <a:cs typeface="Times New Roman" panose="02020603050405020304" pitchFamily="18" charset="0"/>
              </a:rPr>
              <a:t>, 30, 2017. </a:t>
            </a:r>
            <a:r>
              <a:rPr lang="en-US" altLang="zh-TW" sz="1400" dirty="0">
                <a:solidFill>
                  <a:srgbClr val="FF0000"/>
                </a:solidFill>
                <a:latin typeface="Times New Roman" panose="02020603050405020304" pitchFamily="18" charset="0"/>
                <a:cs typeface="Times New Roman" panose="02020603050405020304" pitchFamily="18" charset="0"/>
              </a:rPr>
              <a:t>6</a:t>
            </a:r>
          </a:p>
          <a:p>
            <a:pPr marL="0" indent="0">
              <a:buNone/>
            </a:pPr>
            <a:r>
              <a:rPr lang="en-US" altLang="zh-TW" sz="1400" dirty="0">
                <a:latin typeface="Times New Roman" panose="02020603050405020304" pitchFamily="18" charset="0"/>
                <a:cs typeface="Times New Roman" panose="02020603050405020304" pitchFamily="18" charset="0"/>
              </a:rPr>
              <a:t>[71] </a:t>
            </a:r>
            <a:r>
              <a:rPr lang="en-US" altLang="zh-TW" sz="1400" dirty="0" err="1">
                <a:latin typeface="Times New Roman" panose="02020603050405020304" pitchFamily="18" charset="0"/>
                <a:cs typeface="Times New Roman" panose="02020603050405020304" pitchFamily="18" charset="0"/>
              </a:rPr>
              <a:t>Xiaohua</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Zhai</a:t>
            </a:r>
            <a:r>
              <a:rPr lang="en-US" altLang="zh-TW" sz="1400" dirty="0">
                <a:latin typeface="Times New Roman" panose="02020603050405020304" pitchFamily="18" charset="0"/>
                <a:cs typeface="Times New Roman" panose="02020603050405020304" pitchFamily="18" charset="0"/>
              </a:rPr>
              <a:t>, Joan </a:t>
            </a:r>
            <a:r>
              <a:rPr lang="en-US" altLang="zh-TW" sz="1400" dirty="0" err="1">
                <a:latin typeface="Times New Roman" panose="02020603050405020304" pitchFamily="18" charset="0"/>
                <a:cs typeface="Times New Roman" panose="02020603050405020304" pitchFamily="18" charset="0"/>
              </a:rPr>
              <a:t>Puigcerver</a:t>
            </a:r>
            <a:r>
              <a:rPr lang="en-US" altLang="zh-TW" sz="1400" dirty="0">
                <a:latin typeface="Times New Roman" panose="02020603050405020304" pitchFamily="18" charset="0"/>
                <a:cs typeface="Times New Roman" panose="02020603050405020304" pitchFamily="18" charset="0"/>
              </a:rPr>
              <a:t>, Alexander Kolesnikov, Pierre </a:t>
            </a:r>
            <a:r>
              <a:rPr lang="en-US" altLang="zh-TW" sz="1400" dirty="0" err="1">
                <a:latin typeface="Times New Roman" panose="02020603050405020304" pitchFamily="18" charset="0"/>
                <a:cs typeface="Times New Roman" panose="02020603050405020304" pitchFamily="18" charset="0"/>
              </a:rPr>
              <a:t>Ruyssen</a:t>
            </a:r>
            <a:r>
              <a:rPr lang="en-US" altLang="zh-TW" sz="1400" dirty="0">
                <a:latin typeface="Times New Roman" panose="02020603050405020304" pitchFamily="18" charset="0"/>
                <a:cs typeface="Times New Roman" panose="02020603050405020304" pitchFamily="18" charset="0"/>
              </a:rPr>
              <a:t>, Carlos </a:t>
            </a:r>
            <a:r>
              <a:rPr lang="en-US" altLang="zh-TW" sz="1400" dirty="0" err="1">
                <a:latin typeface="Times New Roman" panose="02020603050405020304" pitchFamily="18" charset="0"/>
                <a:cs typeface="Times New Roman" panose="02020603050405020304" pitchFamily="18" charset="0"/>
              </a:rPr>
              <a:t>Riquelme</a:t>
            </a:r>
            <a:r>
              <a:rPr lang="en-US" altLang="zh-TW" sz="1400" dirty="0">
                <a:latin typeface="Times New Roman" panose="02020603050405020304" pitchFamily="18" charset="0"/>
                <a:cs typeface="Times New Roman" panose="02020603050405020304" pitchFamily="18" charset="0"/>
              </a:rPr>
              <a:t>, Mario </a:t>
            </a:r>
            <a:r>
              <a:rPr lang="en-US" altLang="zh-TW" sz="1400" dirty="0" err="1">
                <a:latin typeface="Times New Roman" panose="02020603050405020304" pitchFamily="18" charset="0"/>
                <a:cs typeface="Times New Roman" panose="02020603050405020304" pitchFamily="18" charset="0"/>
              </a:rPr>
              <a:t>Lucic</a:t>
            </a:r>
            <a:r>
              <a:rPr lang="en-US" altLang="zh-TW" sz="1400" dirty="0">
                <a:latin typeface="Times New Roman" panose="02020603050405020304" pitchFamily="18" charset="0"/>
                <a:cs typeface="Times New Roman" panose="02020603050405020304" pitchFamily="18" charset="0"/>
              </a:rPr>
              <a:t>, Josip </a:t>
            </a:r>
            <a:r>
              <a:rPr lang="en-US" altLang="zh-TW" sz="1400" dirty="0" err="1">
                <a:latin typeface="Times New Roman" panose="02020603050405020304" pitchFamily="18" charset="0"/>
                <a:cs typeface="Times New Roman" panose="02020603050405020304" pitchFamily="18" charset="0"/>
              </a:rPr>
              <a:t>Djolonga</a:t>
            </a:r>
            <a:r>
              <a:rPr lang="en-US" altLang="zh-TW" sz="1400" dirty="0">
                <a:latin typeface="Times New Roman" panose="02020603050405020304" pitchFamily="18" charset="0"/>
                <a:cs typeface="Times New Roman" panose="02020603050405020304" pitchFamily="18" charset="0"/>
              </a:rPr>
              <a:t>, Andre </a:t>
            </a:r>
            <a:r>
              <a:rPr lang="en-US" altLang="zh-TW" sz="1400" dirty="0" err="1">
                <a:latin typeface="Times New Roman" panose="02020603050405020304" pitchFamily="18" charset="0"/>
                <a:cs typeface="Times New Roman" panose="02020603050405020304" pitchFamily="18" charset="0"/>
              </a:rPr>
              <a:t>Susano</a:t>
            </a:r>
            <a:r>
              <a:rPr lang="en-US" altLang="zh-TW" sz="1400" dirty="0">
                <a:latin typeface="Times New Roman" panose="02020603050405020304" pitchFamily="18" charset="0"/>
                <a:cs typeface="Times New Roman" panose="02020603050405020304" pitchFamily="18" charset="0"/>
              </a:rPr>
              <a:t> Pinto, Maxim Neumann, Alexey </a:t>
            </a:r>
            <a:r>
              <a:rPr lang="en-US" altLang="zh-TW" sz="1400" dirty="0" err="1">
                <a:latin typeface="Times New Roman" panose="02020603050405020304" pitchFamily="18" charset="0"/>
                <a:cs typeface="Times New Roman" panose="02020603050405020304" pitchFamily="18" charset="0"/>
              </a:rPr>
              <a:t>Dosovitskiy</a:t>
            </a:r>
            <a:r>
              <a:rPr lang="en-US" altLang="zh-TW" sz="1400" dirty="0">
                <a:latin typeface="Times New Roman" panose="02020603050405020304" pitchFamily="18" charset="0"/>
                <a:cs typeface="Times New Roman" panose="02020603050405020304" pitchFamily="18" charset="0"/>
              </a:rPr>
              <a:t>, et al. A large-scale study of representation learning with the visual task adaptation benchmark. </a:t>
            </a:r>
            <a:r>
              <a:rPr lang="en-US" altLang="zh-TW" sz="1400" i="1" dirty="0" err="1">
                <a:latin typeface="Times New Roman" panose="02020603050405020304" pitchFamily="18" charset="0"/>
                <a:cs typeface="Times New Roman" panose="02020603050405020304" pitchFamily="18" charset="0"/>
              </a:rPr>
              <a:t>arXiv</a:t>
            </a:r>
            <a:r>
              <a:rPr lang="en-US" altLang="zh-TW" sz="1400" i="1" dirty="0">
                <a:latin typeface="Times New Roman" panose="02020603050405020304" pitchFamily="18" charset="0"/>
                <a:cs typeface="Times New Roman" panose="02020603050405020304" pitchFamily="18" charset="0"/>
              </a:rPr>
              <a:t> preprint arXiv:1910.04867</a:t>
            </a:r>
            <a:r>
              <a:rPr lang="en-US" altLang="zh-TW" sz="1400" dirty="0">
                <a:latin typeface="Times New Roman" panose="02020603050405020304" pitchFamily="18" charset="0"/>
                <a:cs typeface="Times New Roman" panose="02020603050405020304" pitchFamily="18" charset="0"/>
              </a:rPr>
              <a:t>, 2019. </a:t>
            </a:r>
            <a:r>
              <a:rPr lang="en-US" altLang="zh-TW" sz="1400" dirty="0">
                <a:solidFill>
                  <a:srgbClr val="FF0000"/>
                </a:solidFill>
                <a:latin typeface="Times New Roman" panose="02020603050405020304" pitchFamily="18" charset="0"/>
                <a:cs typeface="Times New Roman" panose="02020603050405020304" pitchFamily="18" charset="0"/>
              </a:rPr>
              <a:t>1, 2, 5 </a:t>
            </a:r>
          </a:p>
          <a:p>
            <a:pPr marL="0" indent="0">
              <a:buNone/>
            </a:pPr>
            <a:r>
              <a:rPr lang="en-US" altLang="zh-TW" sz="1400" dirty="0">
                <a:latin typeface="Times New Roman" panose="02020603050405020304" pitchFamily="18" charset="0"/>
                <a:cs typeface="Times New Roman" panose="02020603050405020304" pitchFamily="18" charset="0"/>
              </a:rPr>
              <a:t>[6] </a:t>
            </a:r>
            <a:r>
              <a:rPr lang="en-US" altLang="zh-TW" sz="1400" dirty="0" err="1">
                <a:latin typeface="Times New Roman" panose="02020603050405020304" pitchFamily="18" charset="0"/>
                <a:cs typeface="Times New Roman" panose="02020603050405020304" pitchFamily="18" charset="0"/>
              </a:rPr>
              <a:t>Huiwen</a:t>
            </a:r>
            <a:r>
              <a:rPr lang="en-US" altLang="zh-TW" sz="1400" dirty="0">
                <a:latin typeface="Times New Roman" panose="02020603050405020304" pitchFamily="18" charset="0"/>
                <a:cs typeface="Times New Roman" panose="02020603050405020304" pitchFamily="18" charset="0"/>
              </a:rPr>
              <a:t> Chang, Han Zhang, Lu Jiang, Ce Liu, and William T Freeman. </a:t>
            </a:r>
            <a:r>
              <a:rPr lang="en-US" altLang="zh-TW" sz="1400" dirty="0" err="1">
                <a:latin typeface="Times New Roman" panose="02020603050405020304" pitchFamily="18" charset="0"/>
                <a:cs typeface="Times New Roman" panose="02020603050405020304" pitchFamily="18" charset="0"/>
              </a:rPr>
              <a:t>Maskgit</a:t>
            </a:r>
            <a:r>
              <a:rPr lang="en-US" altLang="zh-TW" sz="1400" dirty="0">
                <a:latin typeface="Times New Roman" panose="02020603050405020304" pitchFamily="18" charset="0"/>
                <a:cs typeface="Times New Roman" panose="02020603050405020304" pitchFamily="18" charset="0"/>
              </a:rPr>
              <a:t>: Masked generative image transformer. </a:t>
            </a:r>
            <a:r>
              <a:rPr lang="en-US" altLang="zh-TW" sz="1400" i="1" dirty="0" err="1">
                <a:latin typeface="Times New Roman" panose="02020603050405020304" pitchFamily="18" charset="0"/>
                <a:cs typeface="Times New Roman" panose="02020603050405020304" pitchFamily="18" charset="0"/>
              </a:rPr>
              <a:t>arXiv</a:t>
            </a:r>
            <a:r>
              <a:rPr lang="en-US" altLang="zh-TW" sz="1400" i="1" dirty="0">
                <a:latin typeface="Times New Roman" panose="02020603050405020304" pitchFamily="18" charset="0"/>
                <a:cs typeface="Times New Roman" panose="02020603050405020304" pitchFamily="18" charset="0"/>
              </a:rPr>
              <a:t> preprint arXiv</a:t>
            </a:r>
            <a:r>
              <a:rPr lang="en-US" altLang="zh-TW" sz="1400" dirty="0">
                <a:latin typeface="Times New Roman" panose="02020603050405020304" pitchFamily="18" charset="0"/>
                <a:cs typeface="Times New Roman" panose="02020603050405020304" pitchFamily="18" charset="0"/>
              </a:rPr>
              <a:t>:2202.04200, 2022. </a:t>
            </a:r>
            <a:r>
              <a:rPr lang="en-US" altLang="zh-TW" sz="1400" dirty="0">
                <a:solidFill>
                  <a:srgbClr val="FF0000"/>
                </a:solidFill>
                <a:latin typeface="Times New Roman" panose="02020603050405020304" pitchFamily="18" charset="0"/>
                <a:cs typeface="Times New Roman" panose="02020603050405020304" pitchFamily="18" charset="0"/>
              </a:rPr>
              <a:t>1, 2, 3, 4, 6, 7, 10</a:t>
            </a:r>
          </a:p>
          <a:p>
            <a:pPr marL="0" indent="0">
              <a:buNone/>
            </a:pPr>
            <a:r>
              <a:rPr lang="en-US" altLang="zh-TW" sz="1400" dirty="0">
                <a:latin typeface="Times New Roman" panose="02020603050405020304" pitchFamily="18" charset="0"/>
                <a:cs typeface="Times New Roman" panose="02020603050405020304" pitchFamily="18" charset="0"/>
              </a:rPr>
              <a:t>[14] Patrick </a:t>
            </a:r>
            <a:r>
              <a:rPr lang="en-US" altLang="zh-TW" sz="1400" dirty="0" err="1">
                <a:latin typeface="Times New Roman" panose="02020603050405020304" pitchFamily="18" charset="0"/>
                <a:cs typeface="Times New Roman" panose="02020603050405020304" pitchFamily="18" charset="0"/>
              </a:rPr>
              <a:t>Esser</a:t>
            </a:r>
            <a:r>
              <a:rPr lang="en-US" altLang="zh-TW" sz="1400" dirty="0">
                <a:latin typeface="Times New Roman" panose="02020603050405020304" pitchFamily="18" charset="0"/>
                <a:cs typeface="Times New Roman" panose="02020603050405020304" pitchFamily="18" charset="0"/>
              </a:rPr>
              <a:t>, Robin </a:t>
            </a:r>
            <a:r>
              <a:rPr lang="en-US" altLang="zh-TW" sz="1400" dirty="0" err="1">
                <a:latin typeface="Times New Roman" panose="02020603050405020304" pitchFamily="18" charset="0"/>
                <a:cs typeface="Times New Roman" panose="02020603050405020304" pitchFamily="18" charset="0"/>
              </a:rPr>
              <a:t>Rombach</a:t>
            </a:r>
            <a:r>
              <a:rPr lang="en-US" altLang="zh-TW" sz="1400" dirty="0">
                <a:latin typeface="Times New Roman" panose="02020603050405020304" pitchFamily="18" charset="0"/>
                <a:cs typeface="Times New Roman" panose="02020603050405020304" pitchFamily="18" charset="0"/>
              </a:rPr>
              <a:t>, and Bjorn </a:t>
            </a:r>
            <a:r>
              <a:rPr lang="en-US" altLang="zh-TW" sz="1400" dirty="0" err="1">
                <a:latin typeface="Times New Roman" panose="02020603050405020304" pitchFamily="18" charset="0"/>
                <a:cs typeface="Times New Roman" panose="02020603050405020304" pitchFamily="18" charset="0"/>
              </a:rPr>
              <a:t>Ommer</a:t>
            </a:r>
            <a:r>
              <a:rPr lang="en-US" altLang="zh-TW" sz="1400" dirty="0">
                <a:latin typeface="Times New Roman" panose="02020603050405020304" pitchFamily="18" charset="0"/>
                <a:cs typeface="Times New Roman" panose="02020603050405020304" pitchFamily="18" charset="0"/>
              </a:rPr>
              <a:t>. Taming transformers for high-resolution image synthesis. In </a:t>
            </a:r>
            <a:r>
              <a:rPr lang="en-US" altLang="zh-TW" sz="14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400" dirty="0">
                <a:latin typeface="Times New Roman" panose="02020603050405020304" pitchFamily="18" charset="0"/>
                <a:cs typeface="Times New Roman" panose="02020603050405020304" pitchFamily="18" charset="0"/>
              </a:rPr>
              <a:t>, pages 12873–12883, 2021. </a:t>
            </a:r>
            <a:r>
              <a:rPr lang="en-US" altLang="zh-TW" sz="1400" dirty="0">
                <a:solidFill>
                  <a:srgbClr val="FF0000"/>
                </a:solidFill>
                <a:latin typeface="Times New Roman" panose="02020603050405020304" pitchFamily="18" charset="0"/>
                <a:cs typeface="Times New Roman" panose="02020603050405020304" pitchFamily="18" charset="0"/>
              </a:rPr>
              <a:t>1, 2, 3, 4, 6</a:t>
            </a:r>
          </a:p>
          <a:p>
            <a:pPr marL="0" indent="0">
              <a:buNone/>
            </a:pPr>
            <a:endParaRPr lang="en-US" altLang="zh-TW" sz="1400" dirty="0">
              <a:solidFill>
                <a:srgbClr val="FF0000"/>
              </a:solidFill>
              <a:latin typeface="Times New Roman" panose="02020603050405020304" pitchFamily="18" charset="0"/>
              <a:cs typeface="Times New Roman" panose="02020603050405020304" pitchFamily="18" charset="0"/>
            </a:endParaRPr>
          </a:p>
          <a:p>
            <a:pPr marL="0" indent="0">
              <a:buNone/>
            </a:pPr>
            <a:endParaRPr lang="zh-TW" altLang="en-US" sz="1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9079DF65-39D6-4867-85B4-A8320177F014}"/>
              </a:ext>
            </a:extLst>
          </p:cNvPr>
          <p:cNvSpPr>
            <a:spLocks noGrp="1"/>
          </p:cNvSpPr>
          <p:nvPr>
            <p:ph type="sldNum" sz="quarter" idx="12"/>
          </p:nvPr>
        </p:nvSpPr>
        <p:spPr/>
        <p:txBody>
          <a:bodyPr/>
          <a:lstStyle/>
          <a:p>
            <a:fld id="{424AA6A6-1C88-48CB-8870-E35D9A913366}" type="slidenum">
              <a:rPr lang="zh-TW" altLang="en-US" sz="1400" smtClean="0"/>
              <a:t>18</a:t>
            </a:fld>
            <a:endParaRPr lang="zh-TW" altLang="en-US" sz="1400" dirty="0"/>
          </a:p>
        </p:txBody>
      </p:sp>
    </p:spTree>
    <p:extLst>
      <p:ext uri="{BB962C8B-B14F-4D97-AF65-F5344CB8AC3E}">
        <p14:creationId xmlns:p14="http://schemas.microsoft.com/office/powerpoint/2010/main" val="2202519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C176AB9-BB88-44EA-8BEB-CA7B3229DB59}"/>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4.2. Few-shot Generative Transfer</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2A5303D5-52EF-4013-916A-4F156702E9E0}"/>
              </a:ext>
            </a:extLst>
          </p:cNvPr>
          <p:cNvSpPr>
            <a:spLocks noGrp="1"/>
          </p:cNvSpPr>
          <p:nvPr>
            <p:ph idx="1"/>
          </p:nvPr>
        </p:nvSpPr>
        <p:spPr>
          <a:xfrm>
            <a:off x="838200" y="1460500"/>
            <a:ext cx="10515600" cy="4895850"/>
          </a:xfrm>
        </p:spPr>
        <p:txBody>
          <a:bodyPr>
            <a:noAutofit/>
          </a:bodyPr>
          <a:lstStyle/>
          <a:p>
            <a:r>
              <a:rPr lang="en-US" altLang="zh-TW" sz="2400" dirty="0">
                <a:latin typeface="Times New Roman" panose="02020603050405020304" pitchFamily="18" charset="0"/>
                <a:cs typeface="Times New Roman" panose="02020603050405020304" pitchFamily="18" charset="0"/>
              </a:rPr>
              <a:t>We limit our study to transfer of an NAR transformer, i.e., </a:t>
            </a:r>
            <a:r>
              <a:rPr lang="en-US" altLang="zh-TW" sz="2400" dirty="0" err="1">
                <a:latin typeface="Times New Roman" panose="02020603050405020304" pitchFamily="18" charset="0"/>
                <a:cs typeface="Times New Roman" panose="02020603050405020304" pitchFamily="18" charset="0"/>
              </a:rPr>
              <a:t>MaskGIT</a:t>
            </a:r>
            <a:r>
              <a:rPr lang="en-US" altLang="zh-TW" sz="2400" dirty="0">
                <a:latin typeface="Times New Roman" panose="02020603050405020304" pitchFamily="18" charset="0"/>
                <a:cs typeface="Times New Roman" panose="02020603050405020304" pitchFamily="18" charset="0"/>
              </a:rPr>
              <a:t> [6], but with more comparisons to existing few-shot image generation models, either with [53, 64] or without [56, 73] knowledge transfer.</a:t>
            </a:r>
          </a:p>
          <a:p>
            <a:r>
              <a:rPr lang="en-US" altLang="zh-TW" sz="2400" dirty="0">
                <a:latin typeface="Times New Roman" panose="02020603050405020304" pitchFamily="18" charset="0"/>
                <a:cs typeface="Times New Roman" panose="02020603050405020304" pitchFamily="18" charset="0"/>
              </a:rPr>
              <a:t>We study few-shot generative transfer learning on Places [74], ImageNet [9], and Animal Face [54]. </a:t>
            </a:r>
          </a:p>
          <a:p>
            <a:r>
              <a:rPr lang="en-US" altLang="zh-TW" sz="2400" dirty="0">
                <a:latin typeface="Times New Roman" panose="02020603050405020304" pitchFamily="18" charset="0"/>
                <a:cs typeface="Times New Roman" panose="02020603050405020304" pitchFamily="18" charset="0"/>
              </a:rPr>
              <a:t>For Places and ImageNet, we select </a:t>
            </a:r>
            <a:r>
              <a:rPr lang="en-US" altLang="zh-TW" sz="2400" b="1" dirty="0">
                <a:latin typeface="Times New Roman" panose="02020603050405020304" pitchFamily="18" charset="0"/>
                <a:cs typeface="Times New Roman" panose="02020603050405020304" pitchFamily="18" charset="0"/>
              </a:rPr>
              <a:t>5 classes and use 500 images per class </a:t>
            </a:r>
            <a:r>
              <a:rPr lang="en-US" altLang="zh-TW" sz="2400" dirty="0">
                <a:latin typeface="Times New Roman" panose="02020603050405020304" pitchFamily="18" charset="0"/>
                <a:cs typeface="Times New Roman" panose="02020603050405020304" pitchFamily="18" charset="0"/>
              </a:rPr>
              <a:t>for training.</a:t>
            </a:r>
          </a:p>
          <a:p>
            <a:r>
              <a:rPr lang="en-US" altLang="zh-TW" sz="2400" dirty="0">
                <a:latin typeface="Times New Roman" panose="02020603050405020304" pitchFamily="18" charset="0"/>
                <a:cs typeface="Times New Roman" panose="02020603050405020304" pitchFamily="18" charset="0"/>
              </a:rPr>
              <a:t>For Animal Face, we consider two scenarios – following [53], we use </a:t>
            </a:r>
            <a:r>
              <a:rPr lang="en-US" altLang="zh-TW" sz="2400" b="1" dirty="0">
                <a:latin typeface="Times New Roman" panose="02020603050405020304" pitchFamily="18" charset="0"/>
                <a:cs typeface="Times New Roman" panose="02020603050405020304" pitchFamily="18" charset="0"/>
              </a:rPr>
              <a:t>100 images per class for training from 20 classes </a:t>
            </a:r>
            <a:r>
              <a:rPr lang="en-US" altLang="zh-TW" sz="2400" dirty="0">
                <a:latin typeface="Times New Roman" panose="02020603050405020304" pitchFamily="18" charset="0"/>
                <a:cs typeface="Times New Roman" panose="02020603050405020304" pitchFamily="18" charset="0"/>
              </a:rPr>
              <a:t>(denoted as “Animal Face” in Tab. 2); alternatively, following [56, 73], we use </a:t>
            </a:r>
            <a:r>
              <a:rPr lang="en-US" altLang="zh-TW" sz="2400" b="1" dirty="0">
                <a:latin typeface="Times New Roman" panose="02020603050405020304" pitchFamily="18" charset="0"/>
                <a:cs typeface="Times New Roman" panose="02020603050405020304" pitchFamily="18" charset="0"/>
              </a:rPr>
              <a:t>all images of dog (389) and cat (160) classes </a:t>
            </a:r>
            <a:r>
              <a:rPr lang="en-US" altLang="zh-TW" sz="2400" dirty="0">
                <a:latin typeface="Times New Roman" panose="02020603050405020304" pitchFamily="18" charset="0"/>
                <a:cs typeface="Times New Roman" panose="02020603050405020304" pitchFamily="18" charset="0"/>
              </a:rPr>
              <a:t>for training.</a:t>
            </a:r>
          </a:p>
          <a:p>
            <a:r>
              <a:rPr lang="en-US" altLang="zh-TW" sz="2400" dirty="0">
                <a:latin typeface="Times New Roman" panose="02020603050405020304" pitchFamily="18" charset="0"/>
                <a:cs typeface="Times New Roman" panose="02020603050405020304" pitchFamily="18" charset="0"/>
              </a:rPr>
              <a:t>We tested our methods on challenging tasks from </a:t>
            </a:r>
            <a:r>
              <a:rPr lang="en-US" altLang="zh-TW" sz="2400" dirty="0" err="1">
                <a:latin typeface="Times New Roman" panose="02020603050405020304" pitchFamily="18" charset="0"/>
                <a:cs typeface="Times New Roman" panose="02020603050405020304" pitchFamily="18" charset="0"/>
              </a:rPr>
              <a:t>DomainNet</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[45] </a:t>
            </a:r>
            <a:r>
              <a:rPr lang="en-US" altLang="zh-TW" sz="2400" dirty="0" err="1">
                <a:latin typeface="Times New Roman" panose="02020603050405020304" pitchFamily="18" charset="0"/>
                <a:cs typeface="Times New Roman" panose="02020603050405020304" pitchFamily="18" charset="0"/>
              </a:rPr>
              <a:t>Infograph</a:t>
            </a:r>
            <a:r>
              <a:rPr lang="en-US" altLang="zh-TW" sz="2400" dirty="0">
                <a:latin typeface="Times New Roman" panose="02020603050405020304" pitchFamily="18" charset="0"/>
                <a:cs typeface="Times New Roman" panose="02020603050405020304" pitchFamily="18" charset="0"/>
              </a:rPr>
              <a:t> and Clipart (345 classes), and ImageNet sketch (1000 classes)</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[63], </a:t>
            </a:r>
            <a:r>
              <a:rPr lang="en-US" altLang="zh-TW" sz="2400" b="1" dirty="0">
                <a:latin typeface="Times New Roman" panose="02020603050405020304" pitchFamily="18" charset="0"/>
                <a:cs typeface="Times New Roman" panose="02020603050405020304" pitchFamily="18" charset="0"/>
              </a:rPr>
              <a:t>using only 2 training images per class.</a:t>
            </a:r>
          </a:p>
        </p:txBody>
      </p:sp>
      <p:sp>
        <p:nvSpPr>
          <p:cNvPr id="4" name="投影片編號版面配置區 3">
            <a:extLst>
              <a:ext uri="{FF2B5EF4-FFF2-40B4-BE49-F238E27FC236}">
                <a16:creationId xmlns:a16="http://schemas.microsoft.com/office/drawing/2014/main" id="{BCDAA7EE-0028-46B2-98DE-3B81628E8AEB}"/>
              </a:ext>
            </a:extLst>
          </p:cNvPr>
          <p:cNvSpPr>
            <a:spLocks noGrp="1"/>
          </p:cNvSpPr>
          <p:nvPr>
            <p:ph type="sldNum" sz="quarter" idx="12"/>
          </p:nvPr>
        </p:nvSpPr>
        <p:spPr/>
        <p:txBody>
          <a:bodyPr/>
          <a:lstStyle/>
          <a:p>
            <a:fld id="{424AA6A6-1C88-48CB-8870-E35D9A913366}" type="slidenum">
              <a:rPr lang="zh-TW" altLang="en-US" sz="1400" smtClean="0"/>
              <a:t>19</a:t>
            </a:fld>
            <a:endParaRPr lang="zh-TW" altLang="en-US" sz="1400" dirty="0"/>
          </a:p>
        </p:txBody>
      </p:sp>
    </p:spTree>
    <p:extLst>
      <p:ext uri="{BB962C8B-B14F-4D97-AF65-F5344CB8AC3E}">
        <p14:creationId xmlns:p14="http://schemas.microsoft.com/office/powerpoint/2010/main" val="702990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AB0190D-310E-4D8D-ACAF-F6A68A4A8DB3}"/>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Outline</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3F7C605F-16B6-4A8C-92E4-C301C29ED9BD}"/>
              </a:ext>
            </a:extLst>
          </p:cNvPr>
          <p:cNvSpPr>
            <a:spLocks noGrp="1"/>
          </p:cNvSpPr>
          <p:nvPr>
            <p:ph idx="1"/>
          </p:nvPr>
        </p:nvSpPr>
        <p:spPr/>
        <p:txBody>
          <a:bodyPr/>
          <a:lstStyle/>
          <a:p>
            <a:r>
              <a:rPr lang="en-US" altLang="zh-TW" dirty="0">
                <a:latin typeface="Times New Roman" panose="02020603050405020304" pitchFamily="18" charset="0"/>
                <a:cs typeface="Times New Roman" panose="02020603050405020304" pitchFamily="18" charset="0"/>
              </a:rPr>
              <a:t>Introduction</a:t>
            </a:r>
          </a:p>
          <a:p>
            <a:r>
              <a:rPr lang="en-US" altLang="zh-TW" dirty="0">
                <a:latin typeface="Times New Roman" panose="02020603050405020304" pitchFamily="18" charset="0"/>
                <a:cs typeface="Times New Roman" panose="02020603050405020304" pitchFamily="18" charset="0"/>
              </a:rPr>
              <a:t>Preliminary</a:t>
            </a:r>
          </a:p>
          <a:p>
            <a:r>
              <a:rPr lang="en-US" altLang="zh-TW" dirty="0">
                <a:latin typeface="Times New Roman" panose="02020603050405020304" pitchFamily="18" charset="0"/>
                <a:cs typeface="Times New Roman" panose="02020603050405020304" pitchFamily="18" charset="0"/>
              </a:rPr>
              <a:t>Methodology - Visual Prompt for Generative Transfer</a:t>
            </a:r>
          </a:p>
          <a:p>
            <a:r>
              <a:rPr lang="en-US" altLang="zh-TW" dirty="0">
                <a:latin typeface="Times New Roman" panose="02020603050405020304" pitchFamily="18" charset="0"/>
                <a:cs typeface="Times New Roman" panose="02020603050405020304" pitchFamily="18" charset="0"/>
              </a:rPr>
              <a:t>Experiments</a:t>
            </a:r>
          </a:p>
          <a:p>
            <a:r>
              <a:rPr lang="en-US" altLang="zh-TW" dirty="0">
                <a:latin typeface="Times New Roman" panose="02020603050405020304" pitchFamily="18" charset="0"/>
                <a:cs typeface="Times New Roman" panose="02020603050405020304" pitchFamily="18" charset="0"/>
              </a:rPr>
              <a:t>Analysis and Discussion</a:t>
            </a:r>
          </a:p>
          <a:p>
            <a:r>
              <a:rPr lang="en-US" altLang="zh-TW" dirty="0">
                <a:latin typeface="Times New Roman" panose="02020603050405020304" pitchFamily="18" charset="0"/>
                <a:cs typeface="Times New Roman" panose="02020603050405020304" pitchFamily="18" charset="0"/>
              </a:rPr>
              <a:t>Conclusion</a:t>
            </a:r>
          </a:p>
          <a:p>
            <a:endParaRPr lang="zh-TW" altLang="en-US"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FC32823C-7E5D-43D6-AE57-E41DEAC6A292}"/>
              </a:ext>
            </a:extLst>
          </p:cNvPr>
          <p:cNvSpPr>
            <a:spLocks noGrp="1"/>
          </p:cNvSpPr>
          <p:nvPr>
            <p:ph type="sldNum" sz="quarter" idx="12"/>
          </p:nvPr>
        </p:nvSpPr>
        <p:spPr/>
        <p:txBody>
          <a:bodyPr/>
          <a:lstStyle/>
          <a:p>
            <a:fld id="{424AA6A6-1C88-48CB-8870-E35D9A913366}" type="slidenum">
              <a:rPr lang="zh-TW" altLang="en-US" sz="1400" smtClean="0">
                <a:solidFill>
                  <a:schemeClr val="tx1"/>
                </a:solidFill>
                <a:latin typeface="Times New Roman" panose="02020603050405020304" pitchFamily="18" charset="0"/>
                <a:cs typeface="Times New Roman" panose="02020603050405020304" pitchFamily="18" charset="0"/>
              </a:rPr>
              <a:t>2</a:t>
            </a:fld>
            <a:endParaRPr lang="zh-TW" altLang="en-US" sz="1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6767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13B1FF07-B440-43C6-8FDA-8EF63B23CF77}"/>
              </a:ext>
            </a:extLst>
          </p:cNvPr>
          <p:cNvSpPr>
            <a:spLocks noGrp="1"/>
          </p:cNvSpPr>
          <p:nvPr>
            <p:ph idx="1"/>
          </p:nvPr>
        </p:nvSpPr>
        <p:spPr>
          <a:xfrm>
            <a:off x="838200" y="353568"/>
            <a:ext cx="10515600" cy="5823395"/>
          </a:xfrm>
        </p:spPr>
        <p:txBody>
          <a:bodyPr>
            <a:normAutofit/>
          </a:bodyPr>
          <a:lstStyle/>
          <a:p>
            <a:r>
              <a:rPr lang="en-US" altLang="zh-TW" sz="2400" b="1" dirty="0">
                <a:latin typeface="Times New Roman" panose="02020603050405020304" pitchFamily="18" charset="0"/>
                <a:cs typeface="Times New Roman" panose="02020603050405020304" pitchFamily="18" charset="0"/>
              </a:rPr>
              <a:t>Baselines:</a:t>
            </a:r>
            <a:r>
              <a:rPr lang="en-US" altLang="zh-TW" sz="2400" dirty="0">
                <a:latin typeface="Times New Roman" panose="02020603050405020304" pitchFamily="18" charset="0"/>
                <a:cs typeface="Times New Roman" panose="02020603050405020304" pitchFamily="18" charset="0"/>
              </a:rPr>
              <a:t> GAN-based generative transfer learning methods, e.g., </a:t>
            </a:r>
            <a:r>
              <a:rPr lang="en-US" altLang="zh-TW" sz="2400" dirty="0" err="1">
                <a:latin typeface="Times New Roman" panose="02020603050405020304" pitchFamily="18" charset="0"/>
                <a:cs typeface="Times New Roman" panose="02020603050405020304" pitchFamily="18" charset="0"/>
              </a:rPr>
              <a:t>MineGAN</a:t>
            </a:r>
            <a:r>
              <a:rPr lang="en-US" altLang="zh-TW" sz="2400" dirty="0">
                <a:latin typeface="Times New Roman" panose="02020603050405020304" pitchFamily="18" charset="0"/>
                <a:cs typeface="Times New Roman" panose="02020603050405020304" pitchFamily="18" charset="0"/>
              </a:rPr>
              <a:t> [64] and </a:t>
            </a:r>
            <a:r>
              <a:rPr lang="en-US" altLang="zh-TW" sz="2400" dirty="0" err="1">
                <a:latin typeface="Times New Roman" panose="02020603050405020304" pitchFamily="18" charset="0"/>
                <a:cs typeface="Times New Roman" panose="02020603050405020304" pitchFamily="18" charset="0"/>
              </a:rPr>
              <a:t>cGANTransfer</a:t>
            </a:r>
            <a:r>
              <a:rPr lang="en-US" altLang="zh-TW" sz="2400" dirty="0">
                <a:latin typeface="Times New Roman" panose="02020603050405020304" pitchFamily="18" charset="0"/>
                <a:cs typeface="Times New Roman" panose="02020603050405020304" pitchFamily="18" charset="0"/>
              </a:rPr>
              <a:t> [53], are used as baselines. Moreover, we compare to few-shot image generation models, e.g., </a:t>
            </a:r>
            <a:r>
              <a:rPr lang="en-US" altLang="zh-TW" sz="2400" dirty="0" err="1">
                <a:latin typeface="Times New Roman" panose="02020603050405020304" pitchFamily="18" charset="0"/>
                <a:cs typeface="Times New Roman" panose="02020603050405020304" pitchFamily="18" charset="0"/>
              </a:rPr>
              <a:t>DiffAug</a:t>
            </a:r>
            <a:r>
              <a:rPr lang="en-US" altLang="zh-TW" sz="2400" dirty="0">
                <a:latin typeface="Times New Roman" panose="02020603050405020304" pitchFamily="18" charset="0"/>
                <a:cs typeface="Times New Roman" panose="02020603050405020304" pitchFamily="18" charset="0"/>
              </a:rPr>
              <a:t> [73] and </a:t>
            </a:r>
            <a:r>
              <a:rPr lang="en-US" altLang="zh-TW" sz="2400" dirty="0" err="1">
                <a:latin typeface="Times New Roman" panose="02020603050405020304" pitchFamily="18" charset="0"/>
                <a:cs typeface="Times New Roman" panose="02020603050405020304" pitchFamily="18" charset="0"/>
              </a:rPr>
              <a:t>LeCam</a:t>
            </a:r>
            <a:r>
              <a:rPr lang="en-US" altLang="zh-TW" sz="2400" dirty="0">
                <a:latin typeface="Times New Roman" panose="02020603050405020304" pitchFamily="18" charset="0"/>
                <a:cs typeface="Times New Roman" panose="02020603050405020304" pitchFamily="18" charset="0"/>
              </a:rPr>
              <a:t> GAN [56].</a:t>
            </a:r>
          </a:p>
          <a:p>
            <a:r>
              <a:rPr lang="en-US" altLang="zh-TW" sz="2400" b="1" dirty="0">
                <a:latin typeface="Times New Roman" panose="02020603050405020304" pitchFamily="18" charset="0"/>
                <a:cs typeface="Times New Roman" panose="02020603050405020304" pitchFamily="18" charset="0"/>
              </a:rPr>
              <a:t>FID Calculation</a:t>
            </a:r>
            <a:r>
              <a:rPr lang="en-US" altLang="zh-TW" sz="2400" dirty="0">
                <a:latin typeface="Times New Roman" panose="02020603050405020304" pitchFamily="18" charset="0"/>
                <a:cs typeface="Times New Roman" panose="02020603050405020304" pitchFamily="18" charset="0"/>
              </a:rPr>
              <a:t>: FIDs are computed using 10k generated images. However, for dog and cat face experiments, only 5k images are used, following the approach in [73].</a:t>
            </a:r>
            <a:endParaRPr lang="zh-TW" altLang="en-US" sz="2400" b="1"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BDFBD6BF-5293-49E6-8B0B-3A3B0BC8EDF1}"/>
              </a:ext>
            </a:extLst>
          </p:cNvPr>
          <p:cNvSpPr>
            <a:spLocks noGrp="1"/>
          </p:cNvSpPr>
          <p:nvPr>
            <p:ph type="sldNum" sz="quarter" idx="12"/>
          </p:nvPr>
        </p:nvSpPr>
        <p:spPr>
          <a:xfrm>
            <a:off x="9448800" y="6362413"/>
            <a:ext cx="2743200" cy="365125"/>
          </a:xfrm>
        </p:spPr>
        <p:txBody>
          <a:bodyPr/>
          <a:lstStyle/>
          <a:p>
            <a:fld id="{424AA6A6-1C88-48CB-8870-E35D9A913366}" type="slidenum">
              <a:rPr lang="zh-TW" altLang="en-US" sz="1400" smtClean="0"/>
              <a:t>20</a:t>
            </a:fld>
            <a:endParaRPr lang="zh-TW" altLang="en-US" dirty="0"/>
          </a:p>
        </p:txBody>
      </p:sp>
      <p:pic>
        <p:nvPicPr>
          <p:cNvPr id="5" name="圖片 4">
            <a:extLst>
              <a:ext uri="{FF2B5EF4-FFF2-40B4-BE49-F238E27FC236}">
                <a16:creationId xmlns:a16="http://schemas.microsoft.com/office/drawing/2014/main" id="{6F81C973-F068-44AD-A290-0FC5F7DE0292}"/>
              </a:ext>
            </a:extLst>
          </p:cNvPr>
          <p:cNvPicPr>
            <a:picLocks noChangeAspect="1"/>
          </p:cNvPicPr>
          <p:nvPr/>
        </p:nvPicPr>
        <p:blipFill rotWithShape="1">
          <a:blip r:embed="rId3"/>
          <a:srcRect t="7455" r="168"/>
          <a:stretch/>
        </p:blipFill>
        <p:spPr>
          <a:xfrm>
            <a:off x="2554362" y="2246821"/>
            <a:ext cx="7083275" cy="3194117"/>
          </a:xfrm>
          <a:prstGeom prst="rect">
            <a:avLst/>
          </a:prstGeom>
        </p:spPr>
      </p:pic>
      <p:sp>
        <p:nvSpPr>
          <p:cNvPr id="6" name="矩形 5">
            <a:extLst>
              <a:ext uri="{FF2B5EF4-FFF2-40B4-BE49-F238E27FC236}">
                <a16:creationId xmlns:a16="http://schemas.microsoft.com/office/drawing/2014/main" id="{2602C079-B409-4CB3-824E-7408A6DD1755}"/>
              </a:ext>
            </a:extLst>
          </p:cNvPr>
          <p:cNvSpPr/>
          <p:nvPr/>
        </p:nvSpPr>
        <p:spPr>
          <a:xfrm>
            <a:off x="195071" y="5400175"/>
            <a:ext cx="11801856" cy="1384995"/>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[6] </a:t>
            </a:r>
            <a:r>
              <a:rPr lang="en-US" altLang="zh-TW" sz="1200" dirty="0" err="1">
                <a:latin typeface="Times New Roman" panose="02020603050405020304" pitchFamily="18" charset="0"/>
                <a:cs typeface="Times New Roman" panose="02020603050405020304" pitchFamily="18" charset="0"/>
              </a:rPr>
              <a:t>Huiwen</a:t>
            </a:r>
            <a:r>
              <a:rPr lang="en-US" altLang="zh-TW" sz="1200" dirty="0">
                <a:latin typeface="Times New Roman" panose="02020603050405020304" pitchFamily="18" charset="0"/>
                <a:cs typeface="Times New Roman" panose="02020603050405020304" pitchFamily="18" charset="0"/>
              </a:rPr>
              <a:t> Chang, Han Zhang, Lu Jiang, Ce Liu, and William T Freeman. </a:t>
            </a:r>
            <a:r>
              <a:rPr lang="en-US" altLang="zh-TW" sz="1200" dirty="0" err="1">
                <a:latin typeface="Times New Roman" panose="02020603050405020304" pitchFamily="18" charset="0"/>
                <a:cs typeface="Times New Roman" panose="02020603050405020304" pitchFamily="18" charset="0"/>
              </a:rPr>
              <a:t>Maskgit</a:t>
            </a:r>
            <a:r>
              <a:rPr lang="en-US" altLang="zh-TW" sz="1200" dirty="0">
                <a:latin typeface="Times New Roman" panose="02020603050405020304" pitchFamily="18" charset="0"/>
                <a:cs typeface="Times New Roman" panose="02020603050405020304" pitchFamily="18" charset="0"/>
              </a:rPr>
              <a:t>: Masked generative image transformer.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a:t>
            </a:r>
            <a:r>
              <a:rPr lang="en-US" altLang="zh-TW" sz="1200" dirty="0">
                <a:latin typeface="Times New Roman" panose="02020603050405020304" pitchFamily="18" charset="0"/>
                <a:cs typeface="Times New Roman" panose="02020603050405020304" pitchFamily="18" charset="0"/>
              </a:rPr>
              <a:t>:2202.04200, 2022. </a:t>
            </a:r>
            <a:r>
              <a:rPr lang="en-US" altLang="zh-TW" sz="1200" dirty="0">
                <a:solidFill>
                  <a:srgbClr val="FF0000"/>
                </a:solidFill>
                <a:latin typeface="Times New Roman" panose="02020603050405020304" pitchFamily="18" charset="0"/>
                <a:cs typeface="Times New Roman" panose="02020603050405020304" pitchFamily="18" charset="0"/>
              </a:rPr>
              <a:t>1, 2, 3, 4, 6, 7, 10</a:t>
            </a:r>
          </a:p>
          <a:p>
            <a:r>
              <a:rPr lang="en-US" altLang="zh-TW" sz="1200" dirty="0">
                <a:latin typeface="Times New Roman" panose="02020603050405020304" pitchFamily="18" charset="0"/>
                <a:cs typeface="Times New Roman" panose="02020603050405020304" pitchFamily="18" charset="0"/>
              </a:rPr>
              <a:t>[53] Mohamad </a:t>
            </a:r>
            <a:r>
              <a:rPr lang="en-US" altLang="zh-TW" sz="1200" dirty="0" err="1">
                <a:latin typeface="Times New Roman" panose="02020603050405020304" pitchFamily="18" charset="0"/>
                <a:cs typeface="Times New Roman" panose="02020603050405020304" pitchFamily="18" charset="0"/>
              </a:rPr>
              <a:t>Shahbazi</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Zhiwu</a:t>
            </a:r>
            <a:r>
              <a:rPr lang="en-US" altLang="zh-TW" sz="1200" dirty="0">
                <a:latin typeface="Times New Roman" panose="02020603050405020304" pitchFamily="18" charset="0"/>
                <a:cs typeface="Times New Roman" panose="02020603050405020304" pitchFamily="18" charset="0"/>
              </a:rPr>
              <a:t> Huang, </a:t>
            </a:r>
            <a:r>
              <a:rPr lang="en-US" altLang="zh-TW" sz="1200" dirty="0" err="1">
                <a:latin typeface="Times New Roman" panose="02020603050405020304" pitchFamily="18" charset="0"/>
                <a:cs typeface="Times New Roman" panose="02020603050405020304" pitchFamily="18" charset="0"/>
              </a:rPr>
              <a:t>Danda</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Pani</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Paudel</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Ajad</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Chhatkuli</a:t>
            </a:r>
            <a:r>
              <a:rPr lang="en-US" altLang="zh-TW" sz="1200" dirty="0">
                <a:latin typeface="Times New Roman" panose="02020603050405020304" pitchFamily="18" charset="0"/>
                <a:cs typeface="Times New Roman" panose="02020603050405020304" pitchFamily="18" charset="0"/>
              </a:rPr>
              <a:t>, and Luc Van </a:t>
            </a:r>
            <a:r>
              <a:rPr lang="en-US" altLang="zh-TW" sz="1200" dirty="0" err="1">
                <a:latin typeface="Times New Roman" panose="02020603050405020304" pitchFamily="18" charset="0"/>
                <a:cs typeface="Times New Roman" panose="02020603050405020304" pitchFamily="18" charset="0"/>
              </a:rPr>
              <a:t>Gool</a:t>
            </a:r>
            <a:r>
              <a:rPr lang="en-US" altLang="zh-TW" sz="1200" dirty="0">
                <a:latin typeface="Times New Roman" panose="02020603050405020304" pitchFamily="18" charset="0"/>
                <a:cs typeface="Times New Roman" panose="02020603050405020304" pitchFamily="18" charset="0"/>
              </a:rPr>
              <a:t>. Efficient conditional </a:t>
            </a:r>
            <a:r>
              <a:rPr lang="en-US" altLang="zh-TW" sz="1200" dirty="0" err="1">
                <a:latin typeface="Times New Roman" panose="02020603050405020304" pitchFamily="18" charset="0"/>
                <a:cs typeface="Times New Roman" panose="02020603050405020304" pitchFamily="18" charset="0"/>
              </a:rPr>
              <a:t>gan</a:t>
            </a:r>
            <a:r>
              <a:rPr lang="en-US" altLang="zh-TW" sz="1200" dirty="0">
                <a:latin typeface="Times New Roman" panose="02020603050405020304" pitchFamily="18" charset="0"/>
                <a:cs typeface="Times New Roman" panose="02020603050405020304" pitchFamily="18" charset="0"/>
              </a:rPr>
              <a:t> transfer with knowledge propagation across classes.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12167–12176, 2021. </a:t>
            </a:r>
            <a:r>
              <a:rPr lang="en-US" altLang="zh-TW" sz="1200" dirty="0">
                <a:solidFill>
                  <a:srgbClr val="FF0000"/>
                </a:solidFill>
                <a:latin typeface="Times New Roman" panose="02020603050405020304" pitchFamily="18" charset="0"/>
                <a:cs typeface="Times New Roman" panose="02020603050405020304" pitchFamily="18" charset="0"/>
              </a:rPr>
              <a:t>1, 2, 6, 7, 11, 15</a:t>
            </a:r>
          </a:p>
          <a:p>
            <a:r>
              <a:rPr lang="en-US" altLang="zh-TW" sz="1200" dirty="0">
                <a:latin typeface="Times New Roman" panose="02020603050405020304" pitchFamily="18" charset="0"/>
                <a:cs typeface="Times New Roman" panose="02020603050405020304" pitchFamily="18" charset="0"/>
              </a:rPr>
              <a:t>[64] </a:t>
            </a:r>
            <a:r>
              <a:rPr lang="en-US" altLang="zh-TW" sz="1200" dirty="0" err="1">
                <a:latin typeface="Times New Roman" panose="02020603050405020304" pitchFamily="18" charset="0"/>
                <a:cs typeface="Times New Roman" panose="02020603050405020304" pitchFamily="18" charset="0"/>
              </a:rPr>
              <a:t>Yaxing</a:t>
            </a:r>
            <a:r>
              <a:rPr lang="en-US" altLang="zh-TW" sz="1200" dirty="0">
                <a:latin typeface="Times New Roman" panose="02020603050405020304" pitchFamily="18" charset="0"/>
                <a:cs typeface="Times New Roman" panose="02020603050405020304" pitchFamily="18" charset="0"/>
              </a:rPr>
              <a:t> Wang, Abel Gonzalez-Garcia, David </a:t>
            </a:r>
            <a:r>
              <a:rPr lang="en-US" altLang="zh-TW" sz="1200" dirty="0" err="1">
                <a:latin typeface="Times New Roman" panose="02020603050405020304" pitchFamily="18" charset="0"/>
                <a:cs typeface="Times New Roman" panose="02020603050405020304" pitchFamily="18" charset="0"/>
              </a:rPr>
              <a:t>Berga</a:t>
            </a:r>
            <a:r>
              <a:rPr lang="en-US" altLang="zh-TW" sz="1200" dirty="0">
                <a:latin typeface="Times New Roman" panose="02020603050405020304" pitchFamily="18" charset="0"/>
                <a:cs typeface="Times New Roman" panose="02020603050405020304" pitchFamily="18" charset="0"/>
              </a:rPr>
              <a:t>, Luis </a:t>
            </a:r>
            <a:r>
              <a:rPr lang="en-US" altLang="zh-TW" sz="1200" dirty="0" err="1">
                <a:latin typeface="Times New Roman" panose="02020603050405020304" pitchFamily="18" charset="0"/>
                <a:cs typeface="Times New Roman" panose="02020603050405020304" pitchFamily="18" charset="0"/>
              </a:rPr>
              <a:t>Herranz</a:t>
            </a:r>
            <a:r>
              <a:rPr lang="en-US" altLang="zh-TW" sz="1200" dirty="0">
                <a:latin typeface="Times New Roman" panose="02020603050405020304" pitchFamily="18" charset="0"/>
                <a:cs typeface="Times New Roman" panose="02020603050405020304" pitchFamily="18" charset="0"/>
              </a:rPr>
              <a:t>, Fahad Shahbaz Khan, and Joost van de </a:t>
            </a:r>
            <a:r>
              <a:rPr lang="en-US" altLang="zh-TW" sz="1200" dirty="0" err="1">
                <a:latin typeface="Times New Roman" panose="02020603050405020304" pitchFamily="18" charset="0"/>
                <a:cs typeface="Times New Roman" panose="02020603050405020304" pitchFamily="18" charset="0"/>
              </a:rPr>
              <a:t>Weijer</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Minegan</a:t>
            </a:r>
            <a:r>
              <a:rPr lang="en-US" altLang="zh-TW" sz="1200" dirty="0">
                <a:latin typeface="Times New Roman" panose="02020603050405020304" pitchFamily="18" charset="0"/>
                <a:cs typeface="Times New Roman" panose="02020603050405020304" pitchFamily="18" charset="0"/>
              </a:rPr>
              <a:t>: effective knowledge transfer from </a:t>
            </a:r>
            <a:r>
              <a:rPr lang="en-US" altLang="zh-TW" sz="1200" dirty="0" err="1">
                <a:latin typeface="Times New Roman" panose="02020603050405020304" pitchFamily="18" charset="0"/>
                <a:cs typeface="Times New Roman" panose="02020603050405020304" pitchFamily="18" charset="0"/>
              </a:rPr>
              <a:t>gans</a:t>
            </a:r>
            <a:r>
              <a:rPr lang="en-US" altLang="zh-TW" sz="1200" dirty="0">
                <a:latin typeface="Times New Roman" panose="02020603050405020304" pitchFamily="18" charset="0"/>
                <a:cs typeface="Times New Roman" panose="02020603050405020304" pitchFamily="18" charset="0"/>
              </a:rPr>
              <a:t> to target domains with few images.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9332–9341, 2020. </a:t>
            </a:r>
            <a:r>
              <a:rPr lang="en-US" altLang="zh-TW" sz="1200" dirty="0">
                <a:solidFill>
                  <a:srgbClr val="FF0000"/>
                </a:solidFill>
                <a:latin typeface="Times New Roman" panose="02020603050405020304" pitchFamily="18" charset="0"/>
                <a:cs typeface="Times New Roman" panose="02020603050405020304" pitchFamily="18" charset="0"/>
              </a:rPr>
              <a:t>1, 2, 6, 7, 11, 15</a:t>
            </a:r>
          </a:p>
          <a:p>
            <a:r>
              <a:rPr lang="en-US" altLang="zh-TW" sz="1200" dirty="0"/>
              <a:t>[56] Hung-Yu Tseng, Lu Jiang, Ce Liu, Ming-</a:t>
            </a:r>
            <a:r>
              <a:rPr lang="en-US" altLang="zh-TW" sz="1200" dirty="0" err="1"/>
              <a:t>Hsuan</a:t>
            </a:r>
            <a:r>
              <a:rPr lang="en-US" altLang="zh-TW" sz="1200" dirty="0"/>
              <a:t> Yang, and </a:t>
            </a:r>
            <a:r>
              <a:rPr lang="en-US" altLang="zh-TW" sz="1200" dirty="0" err="1"/>
              <a:t>Weilong</a:t>
            </a:r>
            <a:r>
              <a:rPr lang="en-US" altLang="zh-TW" sz="1200" dirty="0"/>
              <a:t> Yang. Regularizing generative adversarial networks under limited data. In </a:t>
            </a:r>
            <a:r>
              <a:rPr lang="en-US" altLang="zh-TW" sz="1200" i="1" dirty="0"/>
              <a:t>Proceedings of the IEEE/CVF </a:t>
            </a:r>
            <a:r>
              <a:rPr lang="en-US" altLang="zh-TW" sz="1200" i="1" dirty="0" err="1"/>
              <a:t>Conference</a:t>
            </a:r>
            <a:r>
              <a:rPr lang="en-US" altLang="zh-TW" sz="1200" i="1" dirty="0"/>
              <a:t> on Computer Vision and Pattern Recognition</a:t>
            </a:r>
            <a:r>
              <a:rPr lang="en-US" altLang="zh-TW" sz="1200" dirty="0"/>
              <a:t>, pages 7921–7931, 2021. </a:t>
            </a:r>
            <a:r>
              <a:rPr lang="en-US" altLang="zh-TW" sz="1200" dirty="0">
                <a:solidFill>
                  <a:srgbClr val="FF0000"/>
                </a:solidFill>
              </a:rPr>
              <a:t>1, 7 </a:t>
            </a:r>
            <a:endParaRPr lang="en-US" altLang="zh-TW"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730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88DDF847-ED33-412E-B12B-0537F96107D3}"/>
              </a:ext>
            </a:extLst>
          </p:cNvPr>
          <p:cNvSpPr>
            <a:spLocks noGrp="1"/>
          </p:cNvSpPr>
          <p:nvPr>
            <p:ph type="sldNum" sz="quarter" idx="12"/>
          </p:nvPr>
        </p:nvSpPr>
        <p:spPr/>
        <p:txBody>
          <a:bodyPr/>
          <a:lstStyle/>
          <a:p>
            <a:fld id="{424AA6A6-1C88-48CB-8870-E35D9A913366}" type="slidenum">
              <a:rPr lang="zh-TW" altLang="en-US" sz="1400" smtClean="0"/>
              <a:t>21</a:t>
            </a:fld>
            <a:endParaRPr lang="zh-TW" altLang="en-US" sz="1400" dirty="0"/>
          </a:p>
        </p:txBody>
      </p:sp>
      <p:pic>
        <p:nvPicPr>
          <p:cNvPr id="8" name="圖片 7">
            <a:extLst>
              <a:ext uri="{FF2B5EF4-FFF2-40B4-BE49-F238E27FC236}">
                <a16:creationId xmlns:a16="http://schemas.microsoft.com/office/drawing/2014/main" id="{4FA5AB1E-2878-40B4-95EC-53F5FB8BBE3D}"/>
              </a:ext>
            </a:extLst>
          </p:cNvPr>
          <p:cNvPicPr>
            <a:picLocks noChangeAspect="1"/>
          </p:cNvPicPr>
          <p:nvPr/>
        </p:nvPicPr>
        <p:blipFill>
          <a:blip r:embed="rId3"/>
          <a:stretch>
            <a:fillRect/>
          </a:stretch>
        </p:blipFill>
        <p:spPr>
          <a:xfrm>
            <a:off x="467718" y="136525"/>
            <a:ext cx="10886082" cy="3764915"/>
          </a:xfrm>
          <a:prstGeom prst="rect">
            <a:avLst/>
          </a:prstGeom>
        </p:spPr>
      </p:pic>
      <p:sp>
        <p:nvSpPr>
          <p:cNvPr id="9" name="矩形 8">
            <a:extLst>
              <a:ext uri="{FF2B5EF4-FFF2-40B4-BE49-F238E27FC236}">
                <a16:creationId xmlns:a16="http://schemas.microsoft.com/office/drawing/2014/main" id="{2219F06C-FDA1-4964-B299-F7DD5093B17E}"/>
              </a:ext>
            </a:extLst>
          </p:cNvPr>
          <p:cNvSpPr/>
          <p:nvPr/>
        </p:nvSpPr>
        <p:spPr>
          <a:xfrm>
            <a:off x="7470" y="3901440"/>
            <a:ext cx="12086994" cy="2677656"/>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[73] </a:t>
            </a:r>
            <a:r>
              <a:rPr lang="en-US" altLang="zh-TW" sz="1200" dirty="0" err="1">
                <a:latin typeface="Times New Roman" panose="02020603050405020304" pitchFamily="18" charset="0"/>
                <a:cs typeface="Times New Roman" panose="02020603050405020304" pitchFamily="18" charset="0"/>
              </a:rPr>
              <a:t>Shengyu</a:t>
            </a:r>
            <a:r>
              <a:rPr lang="en-US" altLang="zh-TW" sz="1200" dirty="0">
                <a:latin typeface="Times New Roman" panose="02020603050405020304" pitchFamily="18" charset="0"/>
                <a:cs typeface="Times New Roman" panose="02020603050405020304" pitchFamily="18" charset="0"/>
              </a:rPr>
              <a:t> Zhao, </a:t>
            </a:r>
            <a:r>
              <a:rPr lang="en-US" altLang="zh-TW" sz="1200" dirty="0" err="1">
                <a:latin typeface="Times New Roman" panose="02020603050405020304" pitchFamily="18" charset="0"/>
                <a:cs typeface="Times New Roman" panose="02020603050405020304" pitchFamily="18" charset="0"/>
              </a:rPr>
              <a:t>Zhijian</a:t>
            </a:r>
            <a:r>
              <a:rPr lang="en-US" altLang="zh-TW" sz="1200" dirty="0">
                <a:latin typeface="Times New Roman" panose="02020603050405020304" pitchFamily="18" charset="0"/>
                <a:cs typeface="Times New Roman" panose="02020603050405020304" pitchFamily="18" charset="0"/>
              </a:rPr>
              <a:t> Liu, Ji Lin, Jun-Yan Zhu, and Song Han. Differentiable augmentation for data-efficient </a:t>
            </a:r>
            <a:r>
              <a:rPr lang="en-US" altLang="zh-TW" sz="1200" dirty="0" err="1">
                <a:latin typeface="Times New Roman" panose="02020603050405020304" pitchFamily="18" charset="0"/>
                <a:cs typeface="Times New Roman" panose="02020603050405020304" pitchFamily="18" charset="0"/>
              </a:rPr>
              <a:t>gan</a:t>
            </a:r>
            <a:r>
              <a:rPr lang="en-US" altLang="zh-TW" sz="1200" dirty="0">
                <a:latin typeface="Times New Roman" panose="02020603050405020304" pitchFamily="18" charset="0"/>
                <a:cs typeface="Times New Roman" panose="02020603050405020304" pitchFamily="18" charset="0"/>
              </a:rPr>
              <a:t> training. </a:t>
            </a:r>
            <a:r>
              <a:rPr lang="en-US" altLang="zh-TW" sz="1200" i="1" dirty="0">
                <a:latin typeface="Times New Roman" panose="02020603050405020304" pitchFamily="18" charset="0"/>
                <a:cs typeface="Times New Roman" panose="02020603050405020304" pitchFamily="18" charset="0"/>
              </a:rPr>
              <a:t>Advances in Neural Information Processing Systems</a:t>
            </a:r>
            <a:r>
              <a:rPr lang="en-US" altLang="zh-TW" sz="1200" dirty="0">
                <a:latin typeface="Times New Roman" panose="02020603050405020304" pitchFamily="18" charset="0"/>
                <a:cs typeface="Times New Roman" panose="02020603050405020304" pitchFamily="18" charset="0"/>
              </a:rPr>
              <a:t>, 33:7559–7570, 2020. </a:t>
            </a:r>
            <a:r>
              <a:rPr lang="en-US" altLang="zh-TW" sz="1200" dirty="0">
                <a:solidFill>
                  <a:srgbClr val="FF0000"/>
                </a:solidFill>
                <a:latin typeface="Times New Roman" panose="02020603050405020304" pitchFamily="18" charset="0"/>
                <a:cs typeface="Times New Roman" panose="02020603050405020304" pitchFamily="18" charset="0"/>
              </a:rPr>
              <a:t>1, 7 </a:t>
            </a:r>
          </a:p>
          <a:p>
            <a:r>
              <a:rPr lang="en-US" altLang="zh-TW" sz="1200" dirty="0"/>
              <a:t>[74] </a:t>
            </a:r>
            <a:r>
              <a:rPr lang="en-US" altLang="zh-TW" sz="1200" dirty="0" err="1"/>
              <a:t>Bolei</a:t>
            </a:r>
            <a:r>
              <a:rPr lang="en-US" altLang="zh-TW" sz="1200" dirty="0"/>
              <a:t> Zhou, </a:t>
            </a:r>
            <a:r>
              <a:rPr lang="en-US" altLang="zh-TW" sz="1200" dirty="0" err="1"/>
              <a:t>Agata</a:t>
            </a:r>
            <a:r>
              <a:rPr lang="en-US" altLang="zh-TW" sz="1200" dirty="0"/>
              <a:t> </a:t>
            </a:r>
            <a:r>
              <a:rPr lang="en-US" altLang="zh-TW" sz="1200" dirty="0" err="1"/>
              <a:t>Lapedriza</a:t>
            </a:r>
            <a:r>
              <a:rPr lang="en-US" altLang="zh-TW" sz="1200" dirty="0"/>
              <a:t>, </a:t>
            </a:r>
            <a:r>
              <a:rPr lang="en-US" altLang="zh-TW" sz="1200" dirty="0" err="1"/>
              <a:t>Jianxiong</a:t>
            </a:r>
            <a:r>
              <a:rPr lang="en-US" altLang="zh-TW" sz="1200" dirty="0"/>
              <a:t> Xiao, Antonio Torralba, and Aude Oliva. Learning deep features for scene recognition using places database. </a:t>
            </a:r>
            <a:r>
              <a:rPr lang="en-US" altLang="zh-TW" sz="1200" i="1" dirty="0"/>
              <a:t>Advances in neural information processing systems</a:t>
            </a:r>
            <a:r>
              <a:rPr lang="en-US" altLang="zh-TW" sz="1200" dirty="0"/>
              <a:t>, 27, 2014. </a:t>
            </a:r>
            <a:r>
              <a:rPr lang="en-US" altLang="zh-TW" sz="1200" dirty="0">
                <a:solidFill>
                  <a:srgbClr val="FF0000"/>
                </a:solidFill>
              </a:rPr>
              <a:t>2, 7</a:t>
            </a:r>
          </a:p>
          <a:p>
            <a:r>
              <a:rPr lang="en-US" altLang="zh-TW" sz="1200" dirty="0"/>
              <a:t>[9] Jia Deng, Wei Dong, Richard </a:t>
            </a:r>
            <a:r>
              <a:rPr lang="en-US" altLang="zh-TW" sz="1200" dirty="0" err="1"/>
              <a:t>Socher</a:t>
            </a:r>
            <a:r>
              <a:rPr lang="en-US" altLang="zh-TW" sz="1200" dirty="0"/>
              <a:t>, Li-Jia Li, Kai Li, and Li Fei-Fei. </a:t>
            </a:r>
            <a:r>
              <a:rPr lang="en-US" altLang="zh-TW" sz="1200" dirty="0" err="1"/>
              <a:t>Imagenet</a:t>
            </a:r>
            <a:r>
              <a:rPr lang="en-US" altLang="zh-TW" sz="1200" dirty="0"/>
              <a:t>: A large-scale hierarchical image database. In </a:t>
            </a:r>
            <a:r>
              <a:rPr lang="en-US" altLang="zh-TW" sz="1200" i="1" dirty="0"/>
              <a:t>2009 IEEE conference on computer vision and pattern recognition</a:t>
            </a:r>
            <a:r>
              <a:rPr lang="en-US" altLang="zh-TW" sz="1200" dirty="0"/>
              <a:t>, pages 248–255. </a:t>
            </a:r>
            <a:r>
              <a:rPr lang="en-US" altLang="zh-TW" sz="1200" dirty="0" err="1"/>
              <a:t>Ieee</a:t>
            </a:r>
            <a:r>
              <a:rPr lang="en-US" altLang="zh-TW" sz="1200" dirty="0"/>
              <a:t>, 2009. </a:t>
            </a:r>
            <a:r>
              <a:rPr lang="en-US" altLang="zh-TW" sz="1200" dirty="0">
                <a:solidFill>
                  <a:srgbClr val="FF0000"/>
                </a:solidFill>
              </a:rPr>
              <a:t>7</a:t>
            </a:r>
          </a:p>
          <a:p>
            <a:r>
              <a:rPr lang="en-US" altLang="zh-TW" sz="1200" dirty="0"/>
              <a:t>[54] </a:t>
            </a:r>
            <a:r>
              <a:rPr lang="en-US" altLang="zh-TW" sz="1200" dirty="0" err="1"/>
              <a:t>Zhangzhang</a:t>
            </a:r>
            <a:r>
              <a:rPr lang="en-US" altLang="zh-TW" sz="1200" dirty="0"/>
              <a:t> Si and Song-Chun Zhu. Learning hybrid image templates (hit) by information projection. </a:t>
            </a:r>
            <a:r>
              <a:rPr lang="en-US" altLang="zh-TW" sz="1200" i="1" dirty="0"/>
              <a:t>IEEE Transactions on pattern analysis and machine intelligence</a:t>
            </a:r>
            <a:r>
              <a:rPr lang="en-US" altLang="zh-TW" sz="1200" dirty="0"/>
              <a:t>, 34(7):1354– 1367, 2011. </a:t>
            </a:r>
            <a:r>
              <a:rPr lang="en-US" altLang="zh-TW" sz="1200" dirty="0">
                <a:solidFill>
                  <a:srgbClr val="FF0000"/>
                </a:solidFill>
              </a:rPr>
              <a:t>2, 7</a:t>
            </a:r>
          </a:p>
          <a:p>
            <a:r>
              <a:rPr lang="en-US" altLang="zh-TW" sz="1200" dirty="0">
                <a:latin typeface="Times New Roman" panose="02020603050405020304" pitchFamily="18" charset="0"/>
                <a:cs typeface="Times New Roman" panose="02020603050405020304" pitchFamily="18" charset="0"/>
              </a:rPr>
              <a:t>[53] Mohamad </a:t>
            </a:r>
            <a:r>
              <a:rPr lang="en-US" altLang="zh-TW" sz="1200" dirty="0" err="1">
                <a:latin typeface="Times New Roman" panose="02020603050405020304" pitchFamily="18" charset="0"/>
                <a:cs typeface="Times New Roman" panose="02020603050405020304" pitchFamily="18" charset="0"/>
              </a:rPr>
              <a:t>Shahbazi</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Zhiwu</a:t>
            </a:r>
            <a:r>
              <a:rPr lang="en-US" altLang="zh-TW" sz="1200" dirty="0">
                <a:latin typeface="Times New Roman" panose="02020603050405020304" pitchFamily="18" charset="0"/>
                <a:cs typeface="Times New Roman" panose="02020603050405020304" pitchFamily="18" charset="0"/>
              </a:rPr>
              <a:t> Huang, </a:t>
            </a:r>
            <a:r>
              <a:rPr lang="en-US" altLang="zh-TW" sz="1200" dirty="0" err="1">
                <a:latin typeface="Times New Roman" panose="02020603050405020304" pitchFamily="18" charset="0"/>
                <a:cs typeface="Times New Roman" panose="02020603050405020304" pitchFamily="18" charset="0"/>
              </a:rPr>
              <a:t>Danda</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Pani</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Paudel</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Ajad</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Chhatkuli</a:t>
            </a:r>
            <a:r>
              <a:rPr lang="en-US" altLang="zh-TW" sz="1200" dirty="0">
                <a:latin typeface="Times New Roman" panose="02020603050405020304" pitchFamily="18" charset="0"/>
                <a:cs typeface="Times New Roman" panose="02020603050405020304" pitchFamily="18" charset="0"/>
              </a:rPr>
              <a:t>, and Luc Van </a:t>
            </a:r>
            <a:r>
              <a:rPr lang="en-US" altLang="zh-TW" sz="1200" dirty="0" err="1">
                <a:latin typeface="Times New Roman" panose="02020603050405020304" pitchFamily="18" charset="0"/>
                <a:cs typeface="Times New Roman" panose="02020603050405020304" pitchFamily="18" charset="0"/>
              </a:rPr>
              <a:t>Gool</a:t>
            </a:r>
            <a:r>
              <a:rPr lang="en-US" altLang="zh-TW" sz="1200" dirty="0">
                <a:latin typeface="Times New Roman" panose="02020603050405020304" pitchFamily="18" charset="0"/>
                <a:cs typeface="Times New Roman" panose="02020603050405020304" pitchFamily="18" charset="0"/>
              </a:rPr>
              <a:t>. Efficient conditional </a:t>
            </a:r>
            <a:r>
              <a:rPr lang="en-US" altLang="zh-TW" sz="1200" dirty="0" err="1">
                <a:latin typeface="Times New Roman" panose="02020603050405020304" pitchFamily="18" charset="0"/>
                <a:cs typeface="Times New Roman" panose="02020603050405020304" pitchFamily="18" charset="0"/>
              </a:rPr>
              <a:t>gan</a:t>
            </a:r>
            <a:r>
              <a:rPr lang="en-US" altLang="zh-TW" sz="1200" dirty="0">
                <a:latin typeface="Times New Roman" panose="02020603050405020304" pitchFamily="18" charset="0"/>
                <a:cs typeface="Times New Roman" panose="02020603050405020304" pitchFamily="18" charset="0"/>
              </a:rPr>
              <a:t> transfer with knowledge propagation across classes.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12167–12176, 2021. </a:t>
            </a:r>
            <a:r>
              <a:rPr lang="en-US" altLang="zh-TW" sz="1200" dirty="0">
                <a:solidFill>
                  <a:srgbClr val="FF0000"/>
                </a:solidFill>
                <a:latin typeface="Times New Roman" panose="02020603050405020304" pitchFamily="18" charset="0"/>
                <a:cs typeface="Times New Roman" panose="02020603050405020304" pitchFamily="18" charset="0"/>
              </a:rPr>
              <a:t>1, 2, 6, 7, 11, 15</a:t>
            </a:r>
          </a:p>
          <a:p>
            <a:r>
              <a:rPr lang="en-US" altLang="zh-TW" sz="1200" dirty="0"/>
              <a:t>[45] </a:t>
            </a:r>
            <a:r>
              <a:rPr lang="en-US" altLang="zh-TW" sz="1200" dirty="0" err="1"/>
              <a:t>Xingchao</a:t>
            </a:r>
            <a:r>
              <a:rPr lang="en-US" altLang="zh-TW" sz="1200" dirty="0"/>
              <a:t> Peng, </a:t>
            </a:r>
            <a:r>
              <a:rPr lang="en-US" altLang="zh-TW" sz="1200" dirty="0" err="1"/>
              <a:t>Qinxun</a:t>
            </a:r>
            <a:r>
              <a:rPr lang="en-US" altLang="zh-TW" sz="1200" dirty="0"/>
              <a:t> Bai, </a:t>
            </a:r>
            <a:r>
              <a:rPr lang="en-US" altLang="zh-TW" sz="1200" dirty="0" err="1"/>
              <a:t>Xide</a:t>
            </a:r>
            <a:r>
              <a:rPr lang="en-US" altLang="zh-TW" sz="1200" dirty="0"/>
              <a:t> Xia, </a:t>
            </a:r>
            <a:r>
              <a:rPr lang="en-US" altLang="zh-TW" sz="1200" dirty="0" err="1"/>
              <a:t>Zijun</a:t>
            </a:r>
            <a:r>
              <a:rPr lang="en-US" altLang="zh-TW" sz="1200" dirty="0"/>
              <a:t> Huang, Kate </a:t>
            </a:r>
            <a:r>
              <a:rPr lang="en-US" altLang="zh-TW" sz="1200" dirty="0" err="1"/>
              <a:t>Saenko</a:t>
            </a:r>
            <a:r>
              <a:rPr lang="en-US" altLang="zh-TW" sz="1200" dirty="0"/>
              <a:t>, and Bo Wang. Moment matching for multi-source domain adaptation. In </a:t>
            </a:r>
            <a:r>
              <a:rPr lang="en-US" altLang="zh-TW" sz="1200" i="1" dirty="0"/>
              <a:t>Proceedings of the IEEE/CVF international conference on computer vision</a:t>
            </a:r>
            <a:r>
              <a:rPr lang="en-US" altLang="zh-TW" sz="1200" dirty="0"/>
              <a:t>, pages 1406–1415, 2019. </a:t>
            </a:r>
            <a:r>
              <a:rPr lang="en-US" altLang="zh-TW" sz="1200" dirty="0">
                <a:solidFill>
                  <a:srgbClr val="FF0000"/>
                </a:solidFill>
              </a:rPr>
              <a:t>7</a:t>
            </a:r>
            <a:endParaRPr lang="en-US" altLang="zh-TW" sz="1200" dirty="0">
              <a:solidFill>
                <a:srgbClr val="FF0000"/>
              </a:solidFill>
              <a:latin typeface="Times New Roman" panose="02020603050405020304" pitchFamily="18" charset="0"/>
              <a:cs typeface="Times New Roman" panose="02020603050405020304" pitchFamily="18" charset="0"/>
            </a:endParaRPr>
          </a:p>
          <a:p>
            <a:r>
              <a:rPr lang="en-US" altLang="zh-TW" sz="1200" dirty="0"/>
              <a:t>[63] </a:t>
            </a:r>
            <a:r>
              <a:rPr lang="en-US" altLang="zh-TW" sz="1200" dirty="0" err="1"/>
              <a:t>Haohan</a:t>
            </a:r>
            <a:r>
              <a:rPr lang="en-US" altLang="zh-TW" sz="1200" dirty="0"/>
              <a:t> Wang, </a:t>
            </a:r>
            <a:r>
              <a:rPr lang="en-US" altLang="zh-TW" sz="1200" dirty="0" err="1"/>
              <a:t>Songwei</a:t>
            </a:r>
            <a:r>
              <a:rPr lang="en-US" altLang="zh-TW" sz="1200" dirty="0"/>
              <a:t> Ge, Zachary Lipton, and Eric P Xing. Learning robust global representations by penalizing local predictive power. </a:t>
            </a:r>
            <a:r>
              <a:rPr lang="en-US" altLang="zh-TW" sz="1200" i="1" dirty="0"/>
              <a:t>Advances in Neural Information Processing Systems</a:t>
            </a:r>
            <a:r>
              <a:rPr lang="en-US" altLang="zh-TW" sz="1200" dirty="0"/>
              <a:t>, 32, 2019. </a:t>
            </a:r>
            <a:r>
              <a:rPr lang="en-US" altLang="zh-TW" sz="1200" dirty="0">
                <a:solidFill>
                  <a:srgbClr val="FF0000"/>
                </a:solidFill>
              </a:rPr>
              <a:t>7</a:t>
            </a:r>
          </a:p>
        </p:txBody>
      </p:sp>
    </p:spTree>
    <p:extLst>
      <p:ext uri="{BB962C8B-B14F-4D97-AF65-F5344CB8AC3E}">
        <p14:creationId xmlns:p14="http://schemas.microsoft.com/office/powerpoint/2010/main" val="611384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7E17138D-C91E-4C7C-B8B9-DA3D2B72E949}"/>
              </a:ext>
            </a:extLst>
          </p:cNvPr>
          <p:cNvPicPr>
            <a:picLocks noChangeAspect="1"/>
          </p:cNvPicPr>
          <p:nvPr/>
        </p:nvPicPr>
        <p:blipFill rotWithShape="1">
          <a:blip r:embed="rId3"/>
          <a:srcRect t="6342"/>
          <a:stretch/>
        </p:blipFill>
        <p:spPr>
          <a:xfrm>
            <a:off x="1966982" y="1799353"/>
            <a:ext cx="8258036" cy="4589937"/>
          </a:xfrm>
          <a:prstGeom prst="rect">
            <a:avLst/>
          </a:prstGeom>
        </p:spPr>
      </p:pic>
      <p:sp>
        <p:nvSpPr>
          <p:cNvPr id="3" name="內容版面配置區 2">
            <a:extLst>
              <a:ext uri="{FF2B5EF4-FFF2-40B4-BE49-F238E27FC236}">
                <a16:creationId xmlns:a16="http://schemas.microsoft.com/office/drawing/2014/main" id="{63F1A17F-D759-4CC5-B210-E25EDCE03B72}"/>
              </a:ext>
            </a:extLst>
          </p:cNvPr>
          <p:cNvSpPr>
            <a:spLocks noGrp="1"/>
          </p:cNvSpPr>
          <p:nvPr>
            <p:ph idx="1"/>
          </p:nvPr>
        </p:nvSpPr>
        <p:spPr>
          <a:xfrm>
            <a:off x="838200" y="402336"/>
            <a:ext cx="10515600" cy="5774627"/>
          </a:xfrm>
        </p:spPr>
        <p:txBody>
          <a:bodyPr>
            <a:normAutofit/>
          </a:bodyPr>
          <a:lstStyle/>
          <a:p>
            <a:r>
              <a:rPr lang="en-US" altLang="zh-TW" sz="2400" b="1" dirty="0">
                <a:latin typeface="Times New Roman" panose="02020603050405020304" pitchFamily="18" charset="0"/>
                <a:cs typeface="Times New Roman" panose="02020603050405020304" pitchFamily="18" charset="0"/>
              </a:rPr>
              <a:t>Data Efficiency: </a:t>
            </a:r>
            <a:r>
              <a:rPr lang="en-US" altLang="zh-TW" sz="2400" dirty="0">
                <a:latin typeface="Times New Roman" panose="02020603050405020304" pitchFamily="18" charset="0"/>
                <a:cs typeface="Times New Roman" panose="02020603050405020304" pitchFamily="18" charset="0"/>
              </a:rPr>
              <a:t>We studied data efficiency by training models on ImageNet, Places, and Animal Face datasets with 5, 10, 50, and 100 images per class, using a class-condition for image generation. </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FCA03E90-39B5-41EB-A5A4-5F56FD582A8E}"/>
              </a:ext>
            </a:extLst>
          </p:cNvPr>
          <p:cNvSpPr>
            <a:spLocks noGrp="1"/>
          </p:cNvSpPr>
          <p:nvPr>
            <p:ph type="sldNum" sz="quarter" idx="12"/>
          </p:nvPr>
        </p:nvSpPr>
        <p:spPr/>
        <p:txBody>
          <a:bodyPr/>
          <a:lstStyle/>
          <a:p>
            <a:fld id="{424AA6A6-1C88-48CB-8870-E35D9A913366}" type="slidenum">
              <a:rPr lang="zh-TW" altLang="en-US" sz="1400" smtClean="0"/>
              <a:t>22</a:t>
            </a:fld>
            <a:endParaRPr lang="zh-TW" altLang="en-US" sz="1400" dirty="0"/>
          </a:p>
        </p:txBody>
      </p:sp>
      <p:sp>
        <p:nvSpPr>
          <p:cNvPr id="7" name="橢圓 6">
            <a:extLst>
              <a:ext uri="{FF2B5EF4-FFF2-40B4-BE49-F238E27FC236}">
                <a16:creationId xmlns:a16="http://schemas.microsoft.com/office/drawing/2014/main" id="{8576E701-56C4-4763-8255-B09A651AAD81}"/>
              </a:ext>
            </a:extLst>
          </p:cNvPr>
          <p:cNvSpPr/>
          <p:nvPr/>
        </p:nvSpPr>
        <p:spPr>
          <a:xfrm>
            <a:off x="4563878" y="1799353"/>
            <a:ext cx="548640" cy="5445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橢圓 7">
            <a:extLst>
              <a:ext uri="{FF2B5EF4-FFF2-40B4-BE49-F238E27FC236}">
                <a16:creationId xmlns:a16="http://schemas.microsoft.com/office/drawing/2014/main" id="{DD686466-1226-4BAB-87E0-F9DE77A704E9}"/>
              </a:ext>
            </a:extLst>
          </p:cNvPr>
          <p:cNvSpPr/>
          <p:nvPr/>
        </p:nvSpPr>
        <p:spPr>
          <a:xfrm>
            <a:off x="7046976" y="2011680"/>
            <a:ext cx="694944" cy="7246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橢圓 8">
            <a:extLst>
              <a:ext uri="{FF2B5EF4-FFF2-40B4-BE49-F238E27FC236}">
                <a16:creationId xmlns:a16="http://schemas.microsoft.com/office/drawing/2014/main" id="{A5B075F6-AA6C-4EF5-B3B8-4945FFD7ABCB}"/>
              </a:ext>
            </a:extLst>
          </p:cNvPr>
          <p:cNvSpPr/>
          <p:nvPr/>
        </p:nvSpPr>
        <p:spPr>
          <a:xfrm>
            <a:off x="9433560" y="1756028"/>
            <a:ext cx="548640" cy="5113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0640039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C1E8F4AB-7668-4578-B0D1-463485A7B7C8}"/>
                  </a:ext>
                </a:extLst>
              </p:cNvPr>
              <p:cNvSpPr>
                <a:spLocks noGrp="1"/>
              </p:cNvSpPr>
              <p:nvPr>
                <p:ph idx="1"/>
              </p:nvPr>
            </p:nvSpPr>
            <p:spPr>
              <a:xfrm>
                <a:off x="838200" y="512064"/>
                <a:ext cx="10515600" cy="5664899"/>
              </a:xfrm>
            </p:spPr>
            <p:txBody>
              <a:bodyPr>
                <a:normAutofit/>
              </a:bodyPr>
              <a:lstStyle/>
              <a:p>
                <a:pPr marL="0" indent="0">
                  <a:buNone/>
                </a:pPr>
                <a:r>
                  <a:rPr lang="en-US" altLang="zh-TW" sz="2400" b="1" dirty="0">
                    <a:latin typeface="Times New Roman" panose="02020603050405020304" pitchFamily="18" charset="0"/>
                    <a:cs typeface="Times New Roman" panose="02020603050405020304" pitchFamily="18" charset="0"/>
                  </a:rPr>
                  <a:t>Enhancing Generation Diversity via Prompt Engineering:</a:t>
                </a:r>
              </a:p>
              <a:p>
                <a:r>
                  <a:rPr lang="en-US" altLang="zh-TW" sz="2400" dirty="0">
                    <a:latin typeface="Times New Roman" panose="02020603050405020304" pitchFamily="18" charset="0"/>
                    <a:cs typeface="Times New Roman" panose="02020603050405020304" pitchFamily="18" charset="0"/>
                  </a:rPr>
                  <a:t>Our model offers a way to enhance generation diversity by composing prompts.</a:t>
                </a:r>
              </a:p>
              <a:p>
                <a:r>
                  <a:rPr lang="en-US" altLang="zh-TW" sz="2400" dirty="0">
                    <a:latin typeface="Times New Roman" panose="02020603050405020304" pitchFamily="18" charset="0"/>
                    <a:cs typeface="Times New Roman" panose="02020603050405020304" pitchFamily="18" charset="0"/>
                  </a:rPr>
                  <a:t>We conduct experiments on the dog and cat faces dataset using marquee header prompts with different </a:t>
                </a:r>
                <a14:m>
                  <m:oMath xmlns:m="http://schemas.openxmlformats.org/officeDocument/2006/math">
                    <m:sSub>
                      <m:sSubPr>
                        <m:ctrlPr>
                          <a:rPr lang="en-US" altLang="zh-TW" sz="2400" i="1" dirty="0" smtClean="0">
                            <a:latin typeface="Cambria Math" panose="02040503050406030204" pitchFamily="18" charset="0"/>
                          </a:rPr>
                        </m:ctrlPr>
                      </m:sSubPr>
                      <m:e>
                        <m:r>
                          <a:rPr lang="en-US" altLang="zh-TW" sz="2400" b="0" i="1" dirty="0" smtClean="0">
                            <a:latin typeface="Cambria Math" panose="02040503050406030204" pitchFamily="18" charset="0"/>
                          </a:rPr>
                          <m:t>𝑇</m:t>
                        </m:r>
                      </m:e>
                      <m:sub>
                        <m:r>
                          <a:rPr lang="en-US" altLang="zh-TW" sz="2400" b="0" i="1" dirty="0" smtClean="0">
                            <a:latin typeface="Cambria Math" panose="02040503050406030204" pitchFamily="18" charset="0"/>
                          </a:rPr>
                          <m:t>𝑐𝑢𝑡𝑜𝑓𝑓</m:t>
                        </m:r>
                      </m:sub>
                    </m:sSub>
                    <m:r>
                      <a:rPr lang="en-US" altLang="zh-TW" sz="2400" i="1" dirty="0">
                        <a:latin typeface="Cambria Math" panose="02040503050406030204" pitchFamily="18" charset="0"/>
                      </a:rPr>
                      <m:t> </m:t>
                    </m:r>
                  </m:oMath>
                </a14:m>
                <a:r>
                  <a:rPr lang="en-US" altLang="zh-TW" sz="2400" dirty="0">
                    <a:latin typeface="Times New Roman" panose="02020603050405020304" pitchFamily="18" charset="0"/>
                    <a:cs typeface="Times New Roman" panose="02020603050405020304" pitchFamily="18" charset="0"/>
                  </a:rPr>
                  <a:t>values.</a:t>
                </a:r>
              </a:p>
              <a:p>
                <a:r>
                  <a:rPr lang="en-US" altLang="zh-TW" sz="2400" dirty="0">
                    <a:latin typeface="Times New Roman" panose="02020603050405020304" pitchFamily="18" charset="0"/>
                    <a:cs typeface="Times New Roman" panose="02020603050405020304" pitchFamily="18" charset="0"/>
                  </a:rPr>
                  <a:t>For the fidelity metric, we compute the FID. </a:t>
                </a:r>
              </a:p>
              <a:p>
                <a:r>
                  <a:rPr lang="en-US" altLang="zh-TW" sz="2400" dirty="0">
                    <a:latin typeface="Times New Roman" panose="02020603050405020304" pitchFamily="18" charset="0"/>
                    <a:cs typeface="Times New Roman" panose="02020603050405020304" pitchFamily="18" charset="0"/>
                  </a:rPr>
                  <a:t>To measure the diversity, we follow [42] and report a intra-cluster pairwise LPIPS distance, where we generate 5k samples and map them into one of training images.</a:t>
                </a:r>
                <a:endParaRPr lang="zh-TW" altLang="en-US" sz="2400" dirty="0">
                  <a:latin typeface="Times New Roman" panose="02020603050405020304" pitchFamily="18" charset="0"/>
                  <a:cs typeface="Times New Roman" panose="02020603050405020304" pitchFamily="18" charset="0"/>
                </a:endParaRPr>
              </a:p>
            </p:txBody>
          </p:sp>
        </mc:Choice>
        <mc:Fallback xmlns="">
          <p:sp>
            <p:nvSpPr>
              <p:cNvPr id="3" name="內容版面配置區 2">
                <a:extLst>
                  <a:ext uri="{FF2B5EF4-FFF2-40B4-BE49-F238E27FC236}">
                    <a16:creationId xmlns:a16="http://schemas.microsoft.com/office/drawing/2014/main" id="{C1E8F4AB-7668-4578-B0D1-463485A7B7C8}"/>
                  </a:ext>
                </a:extLst>
              </p:cNvPr>
              <p:cNvSpPr>
                <a:spLocks noGrp="1" noRot="1" noChangeAspect="1" noMove="1" noResize="1" noEditPoints="1" noAdjustHandles="1" noChangeArrowheads="1" noChangeShapeType="1" noTextEdit="1"/>
              </p:cNvSpPr>
              <p:nvPr>
                <p:ph idx="1"/>
              </p:nvPr>
            </p:nvSpPr>
            <p:spPr>
              <a:xfrm>
                <a:off x="838200" y="512064"/>
                <a:ext cx="10515600" cy="5664899"/>
              </a:xfrm>
              <a:blipFill>
                <a:blip r:embed="rId3"/>
                <a:stretch>
                  <a:fillRect l="-928" t="-1507" r="-638"/>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0DF10B27-4F3A-482F-9824-A6407CDF0BEF}"/>
              </a:ext>
            </a:extLst>
          </p:cNvPr>
          <p:cNvSpPr>
            <a:spLocks noGrp="1"/>
          </p:cNvSpPr>
          <p:nvPr>
            <p:ph type="sldNum" sz="quarter" idx="12"/>
          </p:nvPr>
        </p:nvSpPr>
        <p:spPr/>
        <p:txBody>
          <a:bodyPr/>
          <a:lstStyle/>
          <a:p>
            <a:fld id="{424AA6A6-1C88-48CB-8870-E35D9A913366}" type="slidenum">
              <a:rPr lang="zh-TW" altLang="en-US" sz="1400" smtClean="0"/>
              <a:t>23</a:t>
            </a:fld>
            <a:endParaRPr lang="zh-TW" altLang="en-US" sz="1400" dirty="0"/>
          </a:p>
        </p:txBody>
      </p:sp>
      <p:pic>
        <p:nvPicPr>
          <p:cNvPr id="6" name="圖片 5">
            <a:extLst>
              <a:ext uri="{FF2B5EF4-FFF2-40B4-BE49-F238E27FC236}">
                <a16:creationId xmlns:a16="http://schemas.microsoft.com/office/drawing/2014/main" id="{53ACC51E-96F8-4BEE-8977-4F2092A4DDCB}"/>
              </a:ext>
            </a:extLst>
          </p:cNvPr>
          <p:cNvPicPr>
            <a:picLocks noChangeAspect="1"/>
          </p:cNvPicPr>
          <p:nvPr/>
        </p:nvPicPr>
        <p:blipFill>
          <a:blip r:embed="rId4"/>
          <a:stretch>
            <a:fillRect/>
          </a:stretch>
        </p:blipFill>
        <p:spPr>
          <a:xfrm>
            <a:off x="834848" y="3429000"/>
            <a:ext cx="6138976" cy="3383109"/>
          </a:xfrm>
          <a:prstGeom prst="rect">
            <a:avLst/>
          </a:prstGeom>
        </p:spPr>
      </p:pic>
      <p:sp>
        <p:nvSpPr>
          <p:cNvPr id="7" name="矩形 6">
            <a:extLst>
              <a:ext uri="{FF2B5EF4-FFF2-40B4-BE49-F238E27FC236}">
                <a16:creationId xmlns:a16="http://schemas.microsoft.com/office/drawing/2014/main" id="{E04351A0-E6C8-493B-A226-46E3D3F97B73}"/>
              </a:ext>
            </a:extLst>
          </p:cNvPr>
          <p:cNvSpPr/>
          <p:nvPr/>
        </p:nvSpPr>
        <p:spPr>
          <a:xfrm>
            <a:off x="6973824" y="3889193"/>
            <a:ext cx="5315712" cy="830997"/>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[42] Utkarsh Ojha, </a:t>
            </a:r>
            <a:r>
              <a:rPr lang="en-US" altLang="zh-TW" sz="1200" dirty="0" err="1">
                <a:latin typeface="Times New Roman" panose="02020603050405020304" pitchFamily="18" charset="0"/>
                <a:cs typeface="Times New Roman" panose="02020603050405020304" pitchFamily="18" charset="0"/>
              </a:rPr>
              <a:t>Yijun</a:t>
            </a:r>
            <a:r>
              <a:rPr lang="en-US" altLang="zh-TW" sz="1200" dirty="0">
                <a:latin typeface="Times New Roman" panose="02020603050405020304" pitchFamily="18" charset="0"/>
                <a:cs typeface="Times New Roman" panose="02020603050405020304" pitchFamily="18" charset="0"/>
              </a:rPr>
              <a:t> Li, </a:t>
            </a:r>
            <a:r>
              <a:rPr lang="en-US" altLang="zh-TW" sz="1200" dirty="0" err="1">
                <a:latin typeface="Times New Roman" panose="02020603050405020304" pitchFamily="18" charset="0"/>
                <a:cs typeface="Times New Roman" panose="02020603050405020304" pitchFamily="18" charset="0"/>
              </a:rPr>
              <a:t>Jingwan</a:t>
            </a:r>
            <a:r>
              <a:rPr lang="en-US" altLang="zh-TW" sz="1200" dirty="0">
                <a:latin typeface="Times New Roman" panose="02020603050405020304" pitchFamily="18" charset="0"/>
                <a:cs typeface="Times New Roman" panose="02020603050405020304" pitchFamily="18" charset="0"/>
              </a:rPr>
              <a:t> Lu, Alexei A </a:t>
            </a:r>
            <a:r>
              <a:rPr lang="en-US" altLang="zh-TW" sz="1200" dirty="0" err="1">
                <a:latin typeface="Times New Roman" panose="02020603050405020304" pitchFamily="18" charset="0"/>
                <a:cs typeface="Times New Roman" panose="02020603050405020304" pitchFamily="18" charset="0"/>
              </a:rPr>
              <a:t>Efros</a:t>
            </a:r>
            <a:r>
              <a:rPr lang="en-US" altLang="zh-TW" sz="1200" dirty="0">
                <a:latin typeface="Times New Roman" panose="02020603050405020304" pitchFamily="18" charset="0"/>
                <a:cs typeface="Times New Roman" panose="02020603050405020304" pitchFamily="18" charset="0"/>
              </a:rPr>
              <a:t>, Yong Jae Lee, Eli </a:t>
            </a:r>
            <a:r>
              <a:rPr lang="en-US" altLang="zh-TW" sz="1200" dirty="0" err="1">
                <a:latin typeface="Times New Roman" panose="02020603050405020304" pitchFamily="18" charset="0"/>
                <a:cs typeface="Times New Roman" panose="02020603050405020304" pitchFamily="18" charset="0"/>
              </a:rPr>
              <a:t>Shechtman</a:t>
            </a:r>
            <a:r>
              <a:rPr lang="en-US" altLang="zh-TW" sz="1200" dirty="0">
                <a:latin typeface="Times New Roman" panose="02020603050405020304" pitchFamily="18" charset="0"/>
                <a:cs typeface="Times New Roman" panose="02020603050405020304" pitchFamily="18" charset="0"/>
              </a:rPr>
              <a:t>, and Richard Zhang. Few-shot Image generation via cross-domain correspondence.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10743–10752, 2021. </a:t>
            </a:r>
            <a:r>
              <a:rPr lang="en-US" altLang="zh-TW" sz="1200" dirty="0">
                <a:solidFill>
                  <a:srgbClr val="FF0000"/>
                </a:solidFill>
                <a:latin typeface="Times New Roman" panose="02020603050405020304" pitchFamily="18" charset="0"/>
                <a:cs typeface="Times New Roman" panose="02020603050405020304" pitchFamily="18" charset="0"/>
              </a:rPr>
              <a:t>1, 8</a:t>
            </a:r>
          </a:p>
        </p:txBody>
      </p:sp>
    </p:spTree>
    <p:extLst>
      <p:ext uri="{BB962C8B-B14F-4D97-AF65-F5344CB8AC3E}">
        <p14:creationId xmlns:p14="http://schemas.microsoft.com/office/powerpoint/2010/main" val="1672303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C416C3B-D176-4C4C-A0C4-E85FAC4DC9B9}"/>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Analysis and Discussion</a:t>
            </a:r>
            <a:br>
              <a:rPr lang="en-US" altLang="zh-TW" dirty="0">
                <a:latin typeface="Times New Roman" panose="02020603050405020304" pitchFamily="18" charset="0"/>
                <a:cs typeface="Times New Roman" panose="02020603050405020304" pitchFamily="18" charset="0"/>
              </a:rPr>
            </a:br>
            <a:r>
              <a:rPr lang="en-US" altLang="zh-TW" dirty="0">
                <a:latin typeface="Times New Roman" panose="02020603050405020304" pitchFamily="18" charset="0"/>
                <a:cs typeface="Times New Roman" panose="02020603050405020304" pitchFamily="18" charset="0"/>
              </a:rPr>
              <a:t>5.1. What does the Prompt Learn?</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463B3F18-8F2C-4C26-8BB4-00BF315ABEEB}"/>
              </a:ext>
            </a:extLst>
          </p:cNvPr>
          <p:cNvSpPr>
            <a:spLocks noGrp="1"/>
          </p:cNvSpPr>
          <p:nvPr>
            <p:ph idx="1"/>
          </p:nvPr>
        </p:nvSpPr>
        <p:spPr/>
        <p:txBody>
          <a:bodyPr>
            <a:normAutofit/>
          </a:bodyPr>
          <a:lstStyle/>
          <a:p>
            <a:r>
              <a:rPr lang="en-US" altLang="zh-TW" sz="2400" dirty="0">
                <a:latin typeface="Times New Roman" panose="02020603050405020304" pitchFamily="18" charset="0"/>
                <a:cs typeface="Times New Roman" panose="02020603050405020304" pitchFamily="18" charset="0"/>
              </a:rPr>
              <a:t>The goal of this section is to investigate what prompts have learned. </a:t>
            </a:r>
          </a:p>
          <a:p>
            <a:r>
              <a:rPr lang="en-US" altLang="zh-TW" sz="2400" dirty="0">
                <a:latin typeface="Times New Roman" panose="02020603050405020304" pitchFamily="18" charset="0"/>
                <a:cs typeface="Times New Roman" panose="02020603050405020304" pitchFamily="18" charset="0"/>
              </a:rPr>
              <a:t>For this study, we train instance conditioned prompt models on flowers dataset of VTAB, with S = 1 and 128.</a:t>
            </a:r>
          </a:p>
          <a:p>
            <a:r>
              <a:rPr lang="en-US" altLang="zh-TW" sz="2400" dirty="0">
                <a:latin typeface="Times New Roman" panose="02020603050405020304" pitchFamily="18" charset="0"/>
                <a:cs typeface="Times New Roman" panose="02020603050405020304" pitchFamily="18" charset="0"/>
              </a:rPr>
              <a:t>We used a visualization technique called t-SNE [61]  to </a:t>
            </a:r>
            <a:r>
              <a:rPr lang="en-US" altLang="zh-TW" sz="2400" b="1" dirty="0">
                <a:latin typeface="Times New Roman" panose="02020603050405020304" pitchFamily="18" charset="0"/>
                <a:cs typeface="Times New Roman" panose="02020603050405020304" pitchFamily="18" charset="0"/>
              </a:rPr>
              <a:t>display the relationships between these prompts. </a:t>
            </a:r>
            <a:r>
              <a:rPr lang="en-US" altLang="zh-TW" sz="2400" dirty="0">
                <a:latin typeface="Times New Roman" panose="02020603050405020304" pitchFamily="18" charset="0"/>
                <a:cs typeface="Times New Roman" panose="02020603050405020304" pitchFamily="18" charset="0"/>
              </a:rPr>
              <a:t>The results showed that </a:t>
            </a:r>
            <a:r>
              <a:rPr lang="en-US" altLang="zh-TW" sz="2400" b="1" dirty="0">
                <a:latin typeface="Times New Roman" panose="02020603050405020304" pitchFamily="18" charset="0"/>
                <a:cs typeface="Times New Roman" panose="02020603050405020304" pitchFamily="18" charset="0"/>
              </a:rPr>
              <a:t>similar prompts (representing the same flower categories) cluster together. </a:t>
            </a:r>
          </a:p>
          <a:p>
            <a:r>
              <a:rPr lang="en-US" altLang="zh-TW" sz="2400" dirty="0">
                <a:latin typeface="Times New Roman" panose="02020603050405020304" pitchFamily="18" charset="0"/>
                <a:cs typeface="Times New Roman" panose="02020603050405020304" pitchFamily="18" charset="0"/>
              </a:rPr>
              <a:t>We quantify our observation using a normalized mutual information (NMI) computed by clustering prompts. </a:t>
            </a:r>
          </a:p>
          <a:p>
            <a:r>
              <a:rPr lang="en-US" altLang="zh-TW" sz="2400" dirty="0">
                <a:latin typeface="Times New Roman" panose="02020603050405020304" pitchFamily="18" charset="0"/>
                <a:cs typeface="Times New Roman" panose="02020603050405020304" pitchFamily="18" charset="0"/>
              </a:rPr>
              <a:t>The results are better than the number obtained using an embedding from ImageNet pretrained ResNet-50 [21] (NMI=0.734).</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9FB03B3B-89BB-4B5B-BE91-250CE3064203}"/>
              </a:ext>
            </a:extLst>
          </p:cNvPr>
          <p:cNvSpPr>
            <a:spLocks noGrp="1"/>
          </p:cNvSpPr>
          <p:nvPr>
            <p:ph type="sldNum" sz="quarter" idx="12"/>
          </p:nvPr>
        </p:nvSpPr>
        <p:spPr/>
        <p:txBody>
          <a:bodyPr/>
          <a:lstStyle/>
          <a:p>
            <a:fld id="{424AA6A6-1C88-48CB-8870-E35D9A913366}" type="slidenum">
              <a:rPr lang="zh-TW" altLang="en-US" sz="1400" smtClean="0"/>
              <a:t>24</a:t>
            </a:fld>
            <a:endParaRPr lang="zh-TW" altLang="en-US" sz="1400" dirty="0"/>
          </a:p>
        </p:txBody>
      </p:sp>
    </p:spTree>
    <p:extLst>
      <p:ext uri="{BB962C8B-B14F-4D97-AF65-F5344CB8AC3E}">
        <p14:creationId xmlns:p14="http://schemas.microsoft.com/office/powerpoint/2010/main" val="2296530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452D32E8-AA44-4C7F-B0EC-E6B856753C74}"/>
              </a:ext>
            </a:extLst>
          </p:cNvPr>
          <p:cNvSpPr>
            <a:spLocks noGrp="1"/>
          </p:cNvSpPr>
          <p:nvPr>
            <p:ph type="sldNum" sz="quarter" idx="12"/>
          </p:nvPr>
        </p:nvSpPr>
        <p:spPr/>
        <p:txBody>
          <a:bodyPr/>
          <a:lstStyle/>
          <a:p>
            <a:fld id="{424AA6A6-1C88-48CB-8870-E35D9A913366}" type="slidenum">
              <a:rPr lang="zh-TW" altLang="en-US" sz="1400" smtClean="0"/>
              <a:t>25</a:t>
            </a:fld>
            <a:endParaRPr lang="zh-TW" altLang="en-US" sz="1400" dirty="0"/>
          </a:p>
        </p:txBody>
      </p:sp>
      <p:pic>
        <p:nvPicPr>
          <p:cNvPr id="6" name="圖片 5">
            <a:extLst>
              <a:ext uri="{FF2B5EF4-FFF2-40B4-BE49-F238E27FC236}">
                <a16:creationId xmlns:a16="http://schemas.microsoft.com/office/drawing/2014/main" id="{8A244F0B-E590-4B29-B9D2-33578E4E2B88}"/>
              </a:ext>
            </a:extLst>
          </p:cNvPr>
          <p:cNvPicPr>
            <a:picLocks noChangeAspect="1"/>
          </p:cNvPicPr>
          <p:nvPr/>
        </p:nvPicPr>
        <p:blipFill>
          <a:blip r:embed="rId3"/>
          <a:stretch>
            <a:fillRect/>
          </a:stretch>
        </p:blipFill>
        <p:spPr>
          <a:xfrm>
            <a:off x="2410435" y="223809"/>
            <a:ext cx="7371129" cy="5321360"/>
          </a:xfrm>
          <a:prstGeom prst="rect">
            <a:avLst/>
          </a:prstGeom>
        </p:spPr>
      </p:pic>
      <p:sp>
        <p:nvSpPr>
          <p:cNvPr id="7" name="矩形 6">
            <a:extLst>
              <a:ext uri="{FF2B5EF4-FFF2-40B4-BE49-F238E27FC236}">
                <a16:creationId xmlns:a16="http://schemas.microsoft.com/office/drawing/2014/main" id="{0DC52787-BD57-46F9-BE6E-8720756BEB6D}"/>
              </a:ext>
            </a:extLst>
          </p:cNvPr>
          <p:cNvSpPr/>
          <p:nvPr/>
        </p:nvSpPr>
        <p:spPr>
          <a:xfrm>
            <a:off x="304800" y="5710861"/>
            <a:ext cx="11887200" cy="646331"/>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[61] Laurens Van der </a:t>
            </a:r>
            <a:r>
              <a:rPr lang="en-US" altLang="zh-TW" sz="1200" dirty="0" err="1">
                <a:latin typeface="Times New Roman" panose="02020603050405020304" pitchFamily="18" charset="0"/>
                <a:cs typeface="Times New Roman" panose="02020603050405020304" pitchFamily="18" charset="0"/>
              </a:rPr>
              <a:t>Maaten</a:t>
            </a:r>
            <a:r>
              <a:rPr lang="en-US" altLang="zh-TW" sz="1200" dirty="0">
                <a:latin typeface="Times New Roman" panose="02020603050405020304" pitchFamily="18" charset="0"/>
                <a:cs typeface="Times New Roman" panose="02020603050405020304" pitchFamily="18" charset="0"/>
              </a:rPr>
              <a:t> and Geoffrey Hinton. </a:t>
            </a:r>
            <a:r>
              <a:rPr lang="en-US" altLang="zh-TW" sz="1200" dirty="0" err="1">
                <a:latin typeface="Times New Roman" panose="02020603050405020304" pitchFamily="18" charset="0"/>
                <a:cs typeface="Times New Roman" panose="02020603050405020304" pitchFamily="18" charset="0"/>
              </a:rPr>
              <a:t>Visualizing</a:t>
            </a:r>
            <a:r>
              <a:rPr lang="en-US" altLang="zh-TW" sz="1200" dirty="0">
                <a:latin typeface="Times New Roman" panose="02020603050405020304" pitchFamily="18" charset="0"/>
                <a:cs typeface="Times New Roman" panose="02020603050405020304" pitchFamily="18" charset="0"/>
              </a:rPr>
              <a:t> data using t-</a:t>
            </a:r>
            <a:r>
              <a:rPr lang="en-US" altLang="zh-TW" sz="1200" dirty="0" err="1">
                <a:latin typeface="Times New Roman" panose="02020603050405020304" pitchFamily="18" charset="0"/>
                <a:cs typeface="Times New Roman" panose="02020603050405020304" pitchFamily="18" charset="0"/>
              </a:rPr>
              <a:t>sne</a:t>
            </a:r>
            <a:r>
              <a:rPr lang="en-US" altLang="zh-TW" sz="1200" dirty="0">
                <a:latin typeface="Times New Roman" panose="02020603050405020304" pitchFamily="18" charset="0"/>
                <a:cs typeface="Times New Roman" panose="02020603050405020304" pitchFamily="18" charset="0"/>
              </a:rPr>
              <a:t>. </a:t>
            </a:r>
            <a:r>
              <a:rPr lang="en-US" altLang="zh-TW" sz="1200" i="1" dirty="0">
                <a:latin typeface="Times New Roman" panose="02020603050405020304" pitchFamily="18" charset="0"/>
                <a:cs typeface="Times New Roman" panose="02020603050405020304" pitchFamily="18" charset="0"/>
              </a:rPr>
              <a:t>Journal of machine learning research</a:t>
            </a:r>
            <a:r>
              <a:rPr lang="en-US" altLang="zh-TW" sz="1200" dirty="0">
                <a:latin typeface="Times New Roman" panose="02020603050405020304" pitchFamily="18" charset="0"/>
                <a:cs typeface="Times New Roman" panose="02020603050405020304" pitchFamily="18" charset="0"/>
              </a:rPr>
              <a:t>, 9(11), 2008. </a:t>
            </a:r>
            <a:r>
              <a:rPr lang="en-US" altLang="zh-TW" sz="1200" dirty="0">
                <a:solidFill>
                  <a:srgbClr val="FF0000"/>
                </a:solidFill>
                <a:latin typeface="Times New Roman" panose="02020603050405020304" pitchFamily="18" charset="0"/>
                <a:cs typeface="Times New Roman" panose="02020603050405020304" pitchFamily="18" charset="0"/>
              </a:rPr>
              <a:t>9</a:t>
            </a:r>
          </a:p>
          <a:p>
            <a:r>
              <a:rPr lang="en-US" altLang="zh-TW" sz="1200" dirty="0"/>
              <a:t>[21] </a:t>
            </a:r>
            <a:r>
              <a:rPr lang="en-US" altLang="zh-TW" sz="1200" dirty="0" err="1"/>
              <a:t>Kaiming</a:t>
            </a:r>
            <a:r>
              <a:rPr lang="en-US" altLang="zh-TW" sz="1200" dirty="0"/>
              <a:t> He, </a:t>
            </a:r>
            <a:r>
              <a:rPr lang="en-US" altLang="zh-TW" sz="1200" dirty="0" err="1"/>
              <a:t>Xiangyu</a:t>
            </a:r>
            <a:r>
              <a:rPr lang="en-US" altLang="zh-TW" sz="1200" dirty="0"/>
              <a:t> Zhang, </a:t>
            </a:r>
            <a:r>
              <a:rPr lang="en-US" altLang="zh-TW" sz="1200" dirty="0" err="1"/>
              <a:t>Shaoqing</a:t>
            </a:r>
            <a:r>
              <a:rPr lang="en-US" altLang="zh-TW" sz="1200" dirty="0"/>
              <a:t> Ren, and Jian Sun. Deep residual learning for image recognition. In </a:t>
            </a:r>
            <a:r>
              <a:rPr lang="en-US" altLang="zh-TW" sz="1200" i="1" dirty="0"/>
              <a:t>Proceedings of the IEEE conference on computer vision and pattern recognition</a:t>
            </a:r>
            <a:r>
              <a:rPr lang="en-US" altLang="zh-TW" sz="1200" dirty="0"/>
              <a:t>, pages 770–778, 2016. </a:t>
            </a:r>
            <a:r>
              <a:rPr lang="en-US" altLang="zh-TW" sz="1200" dirty="0">
                <a:solidFill>
                  <a:srgbClr val="FF0000"/>
                </a:solidFill>
              </a:rPr>
              <a:t>1, 9</a:t>
            </a:r>
            <a:endParaRPr lang="zh-TW" altLang="en-US"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16300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A18681E-7BE1-404D-972D-664A88E926FE}"/>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5.2. Adaptation-Diversity Trade-Off</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9574C783-4548-48E8-843B-630722907645}"/>
              </a:ext>
            </a:extLst>
          </p:cNvPr>
          <p:cNvSpPr>
            <a:spLocks noGrp="1"/>
          </p:cNvSpPr>
          <p:nvPr>
            <p:ph idx="1"/>
          </p:nvPr>
        </p:nvSpPr>
        <p:spPr/>
        <p:txBody>
          <a:bodyPr>
            <a:normAutofit/>
          </a:bodyPr>
          <a:lstStyle/>
          <a:p>
            <a:r>
              <a:rPr lang="en-US" altLang="zh-TW" sz="2400" dirty="0">
                <a:latin typeface="Times New Roman" panose="02020603050405020304" pitchFamily="18" charset="0"/>
                <a:cs typeface="Times New Roman" panose="02020603050405020304" pitchFamily="18" charset="0"/>
              </a:rPr>
              <a:t>In this section, we study prompts with various lengths, but on a single image.</a:t>
            </a:r>
          </a:p>
          <a:p>
            <a:r>
              <a:rPr lang="en-US" altLang="zh-TW" sz="2400" dirty="0">
                <a:latin typeface="Times New Roman" panose="02020603050405020304" pitchFamily="18" charset="0"/>
                <a:cs typeface="Times New Roman" panose="02020603050405020304" pitchFamily="18" charset="0"/>
              </a:rPr>
              <a:t>With short prompts, the model produces diverse but less detailed images. This implies that the short prompt learns concepts, while the long prompt learns fine details of training data. </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9D2F5C57-EE52-4DD2-822F-01264D258009}"/>
              </a:ext>
            </a:extLst>
          </p:cNvPr>
          <p:cNvSpPr>
            <a:spLocks noGrp="1"/>
          </p:cNvSpPr>
          <p:nvPr>
            <p:ph type="sldNum" sz="quarter" idx="12"/>
          </p:nvPr>
        </p:nvSpPr>
        <p:spPr/>
        <p:txBody>
          <a:bodyPr/>
          <a:lstStyle/>
          <a:p>
            <a:fld id="{424AA6A6-1C88-48CB-8870-E35D9A913366}" type="slidenum">
              <a:rPr lang="zh-TW" altLang="en-US" sz="1400" smtClean="0"/>
              <a:t>26</a:t>
            </a:fld>
            <a:endParaRPr lang="zh-TW" altLang="en-US" dirty="0"/>
          </a:p>
        </p:txBody>
      </p:sp>
      <p:pic>
        <p:nvPicPr>
          <p:cNvPr id="5" name="圖片 4">
            <a:extLst>
              <a:ext uri="{FF2B5EF4-FFF2-40B4-BE49-F238E27FC236}">
                <a16:creationId xmlns:a16="http://schemas.microsoft.com/office/drawing/2014/main" id="{FF01F1FD-63C4-43F3-9843-8A2ADC401540}"/>
              </a:ext>
            </a:extLst>
          </p:cNvPr>
          <p:cNvPicPr>
            <a:picLocks noChangeAspect="1"/>
          </p:cNvPicPr>
          <p:nvPr/>
        </p:nvPicPr>
        <p:blipFill rotWithShape="1">
          <a:blip r:embed="rId2"/>
          <a:srcRect t="5944"/>
          <a:stretch/>
        </p:blipFill>
        <p:spPr>
          <a:xfrm>
            <a:off x="3998685" y="3145536"/>
            <a:ext cx="6797367" cy="3712464"/>
          </a:xfrm>
          <a:prstGeom prst="rect">
            <a:avLst/>
          </a:prstGeom>
        </p:spPr>
      </p:pic>
    </p:spTree>
    <p:extLst>
      <p:ext uri="{BB962C8B-B14F-4D97-AF65-F5344CB8AC3E}">
        <p14:creationId xmlns:p14="http://schemas.microsoft.com/office/powerpoint/2010/main" val="1657066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221A3A32-7C30-4CA3-90A7-BC471F8B7FFA}"/>
              </a:ext>
            </a:extLst>
          </p:cNvPr>
          <p:cNvSpPr>
            <a:spLocks noGrp="1"/>
          </p:cNvSpPr>
          <p:nvPr>
            <p:ph type="sldNum" sz="quarter" idx="12"/>
          </p:nvPr>
        </p:nvSpPr>
        <p:spPr/>
        <p:txBody>
          <a:bodyPr/>
          <a:lstStyle/>
          <a:p>
            <a:fld id="{424AA6A6-1C88-48CB-8870-E35D9A913366}" type="slidenum">
              <a:rPr lang="zh-TW" altLang="en-US" sz="1400" smtClean="0"/>
              <a:t>27</a:t>
            </a:fld>
            <a:endParaRPr lang="zh-TW" altLang="en-US" sz="1400" dirty="0"/>
          </a:p>
        </p:txBody>
      </p:sp>
      <p:pic>
        <p:nvPicPr>
          <p:cNvPr id="6" name="圖片 5">
            <a:extLst>
              <a:ext uri="{FF2B5EF4-FFF2-40B4-BE49-F238E27FC236}">
                <a16:creationId xmlns:a16="http://schemas.microsoft.com/office/drawing/2014/main" id="{40875341-2A80-4132-BCAA-A33C74A2EE66}"/>
              </a:ext>
            </a:extLst>
          </p:cNvPr>
          <p:cNvPicPr>
            <a:picLocks noChangeAspect="1"/>
          </p:cNvPicPr>
          <p:nvPr/>
        </p:nvPicPr>
        <p:blipFill>
          <a:blip r:embed="rId3"/>
          <a:stretch>
            <a:fillRect/>
          </a:stretch>
        </p:blipFill>
        <p:spPr>
          <a:xfrm>
            <a:off x="0" y="1120458"/>
            <a:ext cx="12192000" cy="4260532"/>
          </a:xfrm>
          <a:prstGeom prst="rect">
            <a:avLst/>
          </a:prstGeom>
        </p:spPr>
      </p:pic>
      <p:sp>
        <p:nvSpPr>
          <p:cNvPr id="8" name="矩形 7">
            <a:extLst>
              <a:ext uri="{FF2B5EF4-FFF2-40B4-BE49-F238E27FC236}">
                <a16:creationId xmlns:a16="http://schemas.microsoft.com/office/drawing/2014/main" id="{AFC353BC-6003-442F-8F6D-638F8C6552B7}"/>
              </a:ext>
            </a:extLst>
          </p:cNvPr>
          <p:cNvSpPr/>
          <p:nvPr/>
        </p:nvSpPr>
        <p:spPr>
          <a:xfrm>
            <a:off x="572308" y="415790"/>
            <a:ext cx="7116051" cy="461665"/>
          </a:xfrm>
          <a:prstGeom prst="rect">
            <a:avLst/>
          </a:prstGeom>
        </p:spPr>
        <p:txBody>
          <a:bodyPr wrap="none">
            <a:spAutoFit/>
          </a:bodyPr>
          <a:lstStyle/>
          <a:p>
            <a:pPr marL="285750" indent="-285750">
              <a:buFont typeface="Arial" panose="020B0604020202020204" pitchFamily="34" charset="0"/>
              <a:buChar char="•"/>
            </a:pPr>
            <a:r>
              <a:rPr lang="en-US" altLang="zh-TW" sz="2400" dirty="0">
                <a:solidFill>
                  <a:srgbClr val="343541"/>
                </a:solidFill>
                <a:latin typeface="Times New Roman" panose="02020603050405020304" pitchFamily="18" charset="0"/>
                <a:cs typeface="Times New Roman" panose="02020603050405020304" pitchFamily="18" charset="0"/>
              </a:rPr>
              <a:t>We visualize images generated by models of Sec. 5.1. </a:t>
            </a:r>
            <a:endParaRPr lang="zh-TW"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08984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75FB1F7-836F-46F9-A423-A2876ABC59AF}"/>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5.3. Ablation on Prompt Token Generators </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AB4678AD-DF47-4E2B-BAA4-BCA2BBB8572B}"/>
              </a:ext>
            </a:extLst>
          </p:cNvPr>
          <p:cNvSpPr>
            <a:spLocks noGrp="1"/>
          </p:cNvSpPr>
          <p:nvPr>
            <p:ph idx="1"/>
          </p:nvPr>
        </p:nvSpPr>
        <p:spPr>
          <a:xfrm>
            <a:off x="838200" y="1520825"/>
            <a:ext cx="10515600" cy="4351338"/>
          </a:xfrm>
        </p:spPr>
        <p:txBody>
          <a:bodyPr>
            <a:normAutofit/>
          </a:bodyPr>
          <a:lstStyle/>
          <a:p>
            <a:r>
              <a:rPr lang="en-US" altLang="zh-TW" sz="2400" dirty="0">
                <a:latin typeface="Times New Roman" panose="02020603050405020304" pitchFamily="18" charset="0"/>
                <a:cs typeface="Times New Roman" panose="02020603050405020304" pitchFamily="18" charset="0"/>
              </a:rPr>
              <a:t>For models using prompts with the proposed factorization closely matches those using the baseline, non-factorized prompts.</a:t>
            </a:r>
          </a:p>
          <a:p>
            <a:r>
              <a:rPr lang="en-US" altLang="zh-TW" sz="2400" dirty="0">
                <a:latin typeface="Times New Roman" panose="02020603050405020304" pitchFamily="18" charset="0"/>
                <a:cs typeface="Times New Roman" panose="02020603050405020304" pitchFamily="18" charset="0"/>
              </a:rPr>
              <a:t>AR transformers achieve on par results with the baseline using less than 30% of parameters</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BAC8F160-4F89-4A3A-B657-CCF64994C2A9}"/>
              </a:ext>
            </a:extLst>
          </p:cNvPr>
          <p:cNvSpPr>
            <a:spLocks noGrp="1"/>
          </p:cNvSpPr>
          <p:nvPr>
            <p:ph type="sldNum" sz="quarter" idx="12"/>
          </p:nvPr>
        </p:nvSpPr>
        <p:spPr/>
        <p:txBody>
          <a:bodyPr/>
          <a:lstStyle/>
          <a:p>
            <a:fld id="{424AA6A6-1C88-48CB-8870-E35D9A913366}" type="slidenum">
              <a:rPr lang="zh-TW" altLang="en-US" sz="1400" smtClean="0"/>
              <a:t>28</a:t>
            </a:fld>
            <a:endParaRPr lang="zh-TW" altLang="en-US" sz="1400" dirty="0"/>
          </a:p>
        </p:txBody>
      </p:sp>
      <p:pic>
        <p:nvPicPr>
          <p:cNvPr id="5" name="圖片 4">
            <a:extLst>
              <a:ext uri="{FF2B5EF4-FFF2-40B4-BE49-F238E27FC236}">
                <a16:creationId xmlns:a16="http://schemas.microsoft.com/office/drawing/2014/main" id="{BEE5920F-DD06-4696-AA02-7C0549828869}"/>
              </a:ext>
            </a:extLst>
          </p:cNvPr>
          <p:cNvPicPr>
            <a:picLocks noChangeAspect="1"/>
          </p:cNvPicPr>
          <p:nvPr/>
        </p:nvPicPr>
        <p:blipFill rotWithShape="1">
          <a:blip r:embed="rId3"/>
          <a:srcRect t="2591" b="20475"/>
          <a:stretch/>
        </p:blipFill>
        <p:spPr>
          <a:xfrm>
            <a:off x="4114243" y="2709862"/>
            <a:ext cx="6322947" cy="4148137"/>
          </a:xfrm>
          <a:prstGeom prst="rect">
            <a:avLst/>
          </a:prstGeom>
        </p:spPr>
      </p:pic>
    </p:spTree>
    <p:extLst>
      <p:ext uri="{BB962C8B-B14F-4D97-AF65-F5344CB8AC3E}">
        <p14:creationId xmlns:p14="http://schemas.microsoft.com/office/powerpoint/2010/main" val="33462337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B085FBE-0EBC-470C-9E45-8B42C16CC724}"/>
              </a:ext>
            </a:extLst>
          </p:cNvPr>
          <p:cNvSpPr>
            <a:spLocks noGrp="1"/>
          </p:cNvSpPr>
          <p:nvPr>
            <p:ph type="title"/>
          </p:nvPr>
        </p:nvSpPr>
        <p:spPr>
          <a:xfrm>
            <a:off x="254508" y="136525"/>
            <a:ext cx="11682984" cy="1325563"/>
          </a:xfrm>
        </p:spPr>
        <p:txBody>
          <a:bodyPr>
            <a:normAutofit/>
          </a:bodyPr>
          <a:lstStyle/>
          <a:p>
            <a:r>
              <a:rPr lang="en-US" altLang="zh-TW" sz="3600" dirty="0">
                <a:latin typeface="Times New Roman" panose="02020603050405020304" pitchFamily="18" charset="0"/>
                <a:cs typeface="Times New Roman" panose="02020603050405020304" pitchFamily="18" charset="0"/>
              </a:rPr>
              <a:t>5.4. Beyond Prompt Tuning for Generative Transfer</a:t>
            </a:r>
            <a:endParaRPr lang="zh-TW" altLang="en-US" sz="3600"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D9B4BC88-F3B2-4E8C-A827-633C11A6A373}"/>
              </a:ext>
            </a:extLst>
          </p:cNvPr>
          <p:cNvSpPr>
            <a:spLocks noGrp="1"/>
          </p:cNvSpPr>
          <p:nvPr>
            <p:ph idx="1"/>
          </p:nvPr>
        </p:nvSpPr>
        <p:spPr>
          <a:xfrm>
            <a:off x="254508" y="1195134"/>
            <a:ext cx="10515600" cy="4806823"/>
          </a:xfrm>
        </p:spPr>
        <p:txBody>
          <a:bodyPr>
            <a:normAutofit/>
          </a:bodyPr>
          <a:lstStyle/>
          <a:p>
            <a:r>
              <a:rPr lang="en-US" altLang="zh-TW" sz="2400" dirty="0">
                <a:latin typeface="Times New Roman" panose="02020603050405020304" pitchFamily="18" charset="0"/>
                <a:cs typeface="Times New Roman" panose="02020603050405020304" pitchFamily="18" charset="0"/>
              </a:rPr>
              <a:t>We conducted a comprehensive study on various learning methods for generative vision transformers, </a:t>
            </a:r>
            <a:r>
              <a:rPr lang="en-US" altLang="zh-TW" sz="2400" b="1" dirty="0">
                <a:latin typeface="Times New Roman" panose="02020603050405020304" pitchFamily="18" charset="0"/>
                <a:cs typeface="Times New Roman" panose="02020603050405020304" pitchFamily="18" charset="0"/>
              </a:rPr>
              <a:t>ranging from 10 to 3200 training epochs, emphasizing the significance of training efficiency.</a:t>
            </a:r>
          </a:p>
          <a:p>
            <a:r>
              <a:rPr lang="en-US" altLang="zh-TW" sz="2400" dirty="0">
                <a:latin typeface="Times New Roman" panose="02020603050405020304" pitchFamily="18" charset="0"/>
                <a:cs typeface="Times New Roman" panose="02020603050405020304" pitchFamily="18" charset="0"/>
              </a:rPr>
              <a:t>Adapter tuning [25] introduces learnable adapter modules to each transformer block, while fine-tuning unfreezes and updates pretrained weights..</a:t>
            </a:r>
          </a:p>
          <a:p>
            <a:r>
              <a:rPr lang="en-US" altLang="zh-TW" sz="2400" dirty="0">
                <a:latin typeface="Times New Roman" panose="02020603050405020304" pitchFamily="18" charset="0"/>
                <a:cs typeface="Times New Roman" panose="02020603050405020304" pitchFamily="18" charset="0"/>
              </a:rPr>
              <a:t>We integrated class-conditional prompts of length 1, randomly initialized, for both adapter tuning and fine-tuning.</a:t>
            </a:r>
          </a:p>
          <a:p>
            <a:r>
              <a:rPr lang="en-US" altLang="zh-TW" sz="2400" b="1" dirty="0">
                <a:latin typeface="Times New Roman" panose="02020603050405020304" pitchFamily="18" charset="0"/>
                <a:cs typeface="Times New Roman" panose="02020603050405020304" pitchFamily="18" charset="0"/>
              </a:rPr>
              <a:t>Prompt tuning showcased superior efficiency</a:t>
            </a:r>
            <a:r>
              <a:rPr lang="en-US" altLang="zh-TW" sz="2400" dirty="0">
                <a:latin typeface="Times New Roman" panose="02020603050405020304" pitchFamily="18" charset="0"/>
                <a:cs typeface="Times New Roman" panose="02020603050405020304" pitchFamily="18" charset="0"/>
              </a:rPr>
              <a:t>, with its trainable parameters being </a:t>
            </a:r>
            <a:r>
              <a:rPr lang="en-US" altLang="zh-TW" sz="2400" b="1" dirty="0">
                <a:latin typeface="Times New Roman" panose="02020603050405020304" pitchFamily="18" charset="0"/>
                <a:cs typeface="Times New Roman" panose="02020603050405020304" pitchFamily="18" charset="0"/>
              </a:rPr>
              <a:t>less than 0.5% </a:t>
            </a:r>
            <a:r>
              <a:rPr lang="en-US" altLang="zh-TW" sz="2400" dirty="0">
                <a:latin typeface="Times New Roman" panose="02020603050405020304" pitchFamily="18" charset="0"/>
                <a:cs typeface="Times New Roman" panose="02020603050405020304" pitchFamily="18" charset="0"/>
              </a:rPr>
              <a:t>of those in fine-tuning and learning from scratch.</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B7F3AC8B-0B95-45E5-B8F9-47F654F9F2A6}"/>
              </a:ext>
            </a:extLst>
          </p:cNvPr>
          <p:cNvSpPr>
            <a:spLocks noGrp="1"/>
          </p:cNvSpPr>
          <p:nvPr>
            <p:ph type="sldNum" sz="quarter" idx="12"/>
          </p:nvPr>
        </p:nvSpPr>
        <p:spPr/>
        <p:txBody>
          <a:bodyPr/>
          <a:lstStyle/>
          <a:p>
            <a:fld id="{424AA6A6-1C88-48CB-8870-E35D9A913366}" type="slidenum">
              <a:rPr lang="zh-TW" altLang="en-US" sz="1400" smtClean="0"/>
              <a:t>29</a:t>
            </a:fld>
            <a:endParaRPr lang="zh-TW" altLang="en-US" dirty="0"/>
          </a:p>
        </p:txBody>
      </p:sp>
      <p:pic>
        <p:nvPicPr>
          <p:cNvPr id="6" name="圖片 5">
            <a:extLst>
              <a:ext uri="{FF2B5EF4-FFF2-40B4-BE49-F238E27FC236}">
                <a16:creationId xmlns:a16="http://schemas.microsoft.com/office/drawing/2014/main" id="{CE67BAE9-57C8-48FD-BB4E-9FEC17C2106C}"/>
              </a:ext>
            </a:extLst>
          </p:cNvPr>
          <p:cNvPicPr>
            <a:picLocks noChangeAspect="1"/>
          </p:cNvPicPr>
          <p:nvPr/>
        </p:nvPicPr>
        <p:blipFill rotWithShape="1">
          <a:blip r:embed="rId3"/>
          <a:srcRect l="4079" t="8821" r="4224" b="41489"/>
          <a:stretch/>
        </p:blipFill>
        <p:spPr>
          <a:xfrm>
            <a:off x="3255264" y="4787583"/>
            <a:ext cx="7828216" cy="1750566"/>
          </a:xfrm>
          <a:prstGeom prst="rect">
            <a:avLst/>
          </a:prstGeom>
        </p:spPr>
      </p:pic>
      <p:sp>
        <p:nvSpPr>
          <p:cNvPr id="7" name="矩形 6">
            <a:extLst>
              <a:ext uri="{FF2B5EF4-FFF2-40B4-BE49-F238E27FC236}">
                <a16:creationId xmlns:a16="http://schemas.microsoft.com/office/drawing/2014/main" id="{AD54BB65-3715-484E-A985-702CCB81F213}"/>
              </a:ext>
            </a:extLst>
          </p:cNvPr>
          <p:cNvSpPr/>
          <p:nvPr/>
        </p:nvSpPr>
        <p:spPr>
          <a:xfrm>
            <a:off x="0" y="4968489"/>
            <a:ext cx="3352800" cy="1384995"/>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[25] Neil </a:t>
            </a:r>
            <a:r>
              <a:rPr lang="en-US" altLang="zh-TW" sz="1200" dirty="0" err="1">
                <a:latin typeface="Times New Roman" panose="02020603050405020304" pitchFamily="18" charset="0"/>
                <a:cs typeface="Times New Roman" panose="02020603050405020304" pitchFamily="18" charset="0"/>
              </a:rPr>
              <a:t>Houlsby</a:t>
            </a:r>
            <a:r>
              <a:rPr lang="en-US" altLang="zh-TW" sz="1200" dirty="0">
                <a:latin typeface="Times New Roman" panose="02020603050405020304" pitchFamily="18" charset="0"/>
                <a:cs typeface="Times New Roman" panose="02020603050405020304" pitchFamily="18" charset="0"/>
              </a:rPr>
              <a:t>, Andrei Giurgiu, Stanislaw </a:t>
            </a:r>
            <a:r>
              <a:rPr lang="en-US" altLang="zh-TW" sz="1200" dirty="0" err="1">
                <a:latin typeface="Times New Roman" panose="02020603050405020304" pitchFamily="18" charset="0"/>
                <a:cs typeface="Times New Roman" panose="02020603050405020304" pitchFamily="18" charset="0"/>
              </a:rPr>
              <a:t>Jastrzebski</a:t>
            </a:r>
            <a:r>
              <a:rPr lang="en-US" altLang="zh-TW" sz="1200" dirty="0">
                <a:latin typeface="Times New Roman" panose="02020603050405020304" pitchFamily="18" charset="0"/>
                <a:cs typeface="Times New Roman" panose="02020603050405020304" pitchFamily="18" charset="0"/>
              </a:rPr>
              <a:t>, Bruna </a:t>
            </a:r>
            <a:r>
              <a:rPr lang="en-US" altLang="zh-TW" sz="1200" dirty="0" err="1">
                <a:latin typeface="Times New Roman" panose="02020603050405020304" pitchFamily="18" charset="0"/>
                <a:cs typeface="Times New Roman" panose="02020603050405020304" pitchFamily="18" charset="0"/>
              </a:rPr>
              <a:t>Morrone</a:t>
            </a:r>
            <a:r>
              <a:rPr lang="en-US" altLang="zh-TW" sz="1200" dirty="0">
                <a:latin typeface="Times New Roman" panose="02020603050405020304" pitchFamily="18" charset="0"/>
                <a:cs typeface="Times New Roman" panose="02020603050405020304" pitchFamily="18" charset="0"/>
              </a:rPr>
              <a:t>, Quentin De </a:t>
            </a:r>
            <a:r>
              <a:rPr lang="en-US" altLang="zh-TW" sz="1200" dirty="0" err="1">
                <a:latin typeface="Times New Roman" panose="02020603050405020304" pitchFamily="18" charset="0"/>
                <a:cs typeface="Times New Roman" panose="02020603050405020304" pitchFamily="18" charset="0"/>
              </a:rPr>
              <a:t>Laroussilhe</a:t>
            </a:r>
            <a:r>
              <a:rPr lang="en-US" altLang="zh-TW" sz="1200" dirty="0">
                <a:latin typeface="Times New Roman" panose="02020603050405020304" pitchFamily="18" charset="0"/>
                <a:cs typeface="Times New Roman" panose="02020603050405020304" pitchFamily="18" charset="0"/>
              </a:rPr>
              <a:t>, Andrea </a:t>
            </a:r>
            <a:r>
              <a:rPr lang="en-US" altLang="zh-TW" sz="1200" dirty="0" err="1">
                <a:latin typeface="Times New Roman" panose="02020603050405020304" pitchFamily="18" charset="0"/>
                <a:cs typeface="Times New Roman" panose="02020603050405020304" pitchFamily="18" charset="0"/>
              </a:rPr>
              <a:t>Gesmundo</a:t>
            </a:r>
            <a:r>
              <a:rPr lang="en-US" altLang="zh-TW" sz="1200" dirty="0">
                <a:latin typeface="Times New Roman" panose="02020603050405020304" pitchFamily="18" charset="0"/>
                <a:cs typeface="Times New Roman" panose="02020603050405020304" pitchFamily="18" charset="0"/>
              </a:rPr>
              <a:t>, Mona </a:t>
            </a:r>
            <a:r>
              <a:rPr lang="en-US" altLang="zh-TW" sz="1200" dirty="0" err="1">
                <a:latin typeface="Times New Roman" panose="02020603050405020304" pitchFamily="18" charset="0"/>
                <a:cs typeface="Times New Roman" panose="02020603050405020304" pitchFamily="18" charset="0"/>
              </a:rPr>
              <a:t>Attariyan</a:t>
            </a:r>
            <a:r>
              <a:rPr lang="en-US" altLang="zh-TW" sz="1200" dirty="0">
                <a:latin typeface="Times New Roman" panose="02020603050405020304" pitchFamily="18" charset="0"/>
                <a:cs typeface="Times New Roman" panose="02020603050405020304" pitchFamily="18" charset="0"/>
              </a:rPr>
              <a:t>, and Sylvain </a:t>
            </a:r>
            <a:r>
              <a:rPr lang="en-US" altLang="zh-TW" sz="1200" dirty="0" err="1">
                <a:latin typeface="Times New Roman" panose="02020603050405020304" pitchFamily="18" charset="0"/>
                <a:cs typeface="Times New Roman" panose="02020603050405020304" pitchFamily="18" charset="0"/>
              </a:rPr>
              <a:t>Gelly</a:t>
            </a:r>
            <a:r>
              <a:rPr lang="en-US" altLang="zh-TW" sz="1200" dirty="0">
                <a:latin typeface="Times New Roman" panose="02020603050405020304" pitchFamily="18" charset="0"/>
                <a:cs typeface="Times New Roman" panose="02020603050405020304" pitchFamily="18" charset="0"/>
              </a:rPr>
              <a:t>. Parameter-efficient transfer learning for </a:t>
            </a:r>
            <a:r>
              <a:rPr lang="en-US" altLang="zh-TW" sz="1200" dirty="0" err="1">
                <a:latin typeface="Times New Roman" panose="02020603050405020304" pitchFamily="18" charset="0"/>
                <a:cs typeface="Times New Roman" panose="02020603050405020304" pitchFamily="18" charset="0"/>
              </a:rPr>
              <a:t>nlp</a:t>
            </a:r>
            <a:r>
              <a:rPr lang="en-US" altLang="zh-TW" sz="1200" dirty="0">
                <a:latin typeface="Times New Roman" panose="02020603050405020304" pitchFamily="18" charset="0"/>
                <a:cs typeface="Times New Roman" panose="02020603050405020304" pitchFamily="18" charset="0"/>
              </a:rPr>
              <a:t>. In </a:t>
            </a:r>
            <a:r>
              <a:rPr lang="en-US" altLang="zh-TW" sz="1200" i="1" dirty="0">
                <a:latin typeface="Times New Roman" panose="02020603050405020304" pitchFamily="18" charset="0"/>
                <a:cs typeface="Times New Roman" panose="02020603050405020304" pitchFamily="18" charset="0"/>
              </a:rPr>
              <a:t>International Conference on Machine Learning</a:t>
            </a:r>
            <a:r>
              <a:rPr lang="en-US" altLang="zh-TW" sz="1200" dirty="0">
                <a:latin typeface="Times New Roman" panose="02020603050405020304" pitchFamily="18" charset="0"/>
                <a:cs typeface="Times New Roman" panose="02020603050405020304" pitchFamily="18" charset="0"/>
              </a:rPr>
              <a:t>, pages 2790–2799. PMLR, 2019.</a:t>
            </a:r>
            <a:r>
              <a:rPr lang="en-US" altLang="zh-TW" sz="1200" dirty="0">
                <a:solidFill>
                  <a:srgbClr val="FF0000"/>
                </a:solidFill>
                <a:latin typeface="Times New Roman" panose="02020603050405020304" pitchFamily="18" charset="0"/>
                <a:cs typeface="Times New Roman" panose="02020603050405020304" pitchFamily="18" charset="0"/>
              </a:rPr>
              <a:t> 3, 10, 11, 15</a:t>
            </a:r>
            <a:endParaRPr lang="zh-TW" altLang="en-US"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894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859CC03-A2CF-4B60-83B2-E058D3219D2E}"/>
              </a:ext>
            </a:extLst>
          </p:cNvPr>
          <p:cNvSpPr>
            <a:spLocks noGrp="1"/>
          </p:cNvSpPr>
          <p:nvPr>
            <p:ph type="title"/>
          </p:nvPr>
        </p:nvSpPr>
        <p:spPr>
          <a:xfrm>
            <a:off x="282388" y="171989"/>
            <a:ext cx="10515600" cy="1325563"/>
          </a:xfrm>
        </p:spPr>
        <p:txBody>
          <a:bodyPr/>
          <a:lstStyle/>
          <a:p>
            <a:r>
              <a:rPr lang="en-US" altLang="zh-TW" dirty="0">
                <a:latin typeface="Times New Roman" panose="02020603050405020304" pitchFamily="18" charset="0"/>
                <a:cs typeface="Times New Roman" panose="02020603050405020304" pitchFamily="18" charset="0"/>
              </a:rPr>
              <a:t>Introduction</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502EDA83-3C34-41CD-A28A-54F6A638A889}"/>
              </a:ext>
            </a:extLst>
          </p:cNvPr>
          <p:cNvSpPr>
            <a:spLocks noGrp="1"/>
          </p:cNvSpPr>
          <p:nvPr>
            <p:ph idx="1"/>
          </p:nvPr>
        </p:nvSpPr>
        <p:spPr>
          <a:xfrm>
            <a:off x="282388" y="1461289"/>
            <a:ext cx="10944936" cy="5019789"/>
          </a:xfrm>
        </p:spPr>
        <p:txBody>
          <a:bodyPr>
            <a:normAutofit/>
          </a:bodyPr>
          <a:lstStyle/>
          <a:p>
            <a:r>
              <a:rPr lang="en-US" altLang="zh-TW" sz="2400" dirty="0">
                <a:latin typeface="Times New Roman" panose="02020603050405020304" pitchFamily="18" charset="0"/>
                <a:cs typeface="Times New Roman" panose="02020603050405020304" pitchFamily="18" charset="0"/>
              </a:rPr>
              <a:t>The goal of image synthesis is to generate </a:t>
            </a:r>
            <a:r>
              <a:rPr lang="en-US" altLang="zh-TW" sz="2400" b="1" dirty="0">
                <a:latin typeface="Times New Roman" panose="02020603050405020304" pitchFamily="18" charset="0"/>
                <a:cs typeface="Times New Roman" panose="02020603050405020304" pitchFamily="18" charset="0"/>
              </a:rPr>
              <a:t>diverse and plausible scenes</a:t>
            </a:r>
            <a:r>
              <a:rPr lang="en-US" altLang="zh-TW" sz="2400" dirty="0">
                <a:latin typeface="Times New Roman" panose="02020603050405020304" pitchFamily="18" charset="0"/>
                <a:cs typeface="Times New Roman" panose="02020603050405020304" pitchFamily="18" charset="0"/>
              </a:rPr>
              <a:t> resembling the training images.</a:t>
            </a:r>
          </a:p>
          <a:p>
            <a:r>
              <a:rPr lang="en-US" altLang="zh-TW" sz="2400" dirty="0">
                <a:latin typeface="Times New Roman" panose="02020603050405020304" pitchFamily="18" charset="0"/>
                <a:cs typeface="Times New Roman" panose="02020603050405020304" pitchFamily="18" charset="0"/>
              </a:rPr>
              <a:t>The generalization ability is usually determined by </a:t>
            </a:r>
            <a:r>
              <a:rPr lang="en-US" altLang="zh-TW" sz="2400" b="1" dirty="0">
                <a:latin typeface="Times New Roman" panose="02020603050405020304" pitchFamily="18" charset="0"/>
                <a:cs typeface="Times New Roman" panose="02020603050405020304" pitchFamily="18" charset="0"/>
              </a:rPr>
              <a:t>the amount of training images</a:t>
            </a:r>
            <a:r>
              <a:rPr lang="en-US" altLang="zh-TW" sz="2400" dirty="0">
                <a:latin typeface="Times New Roman" panose="02020603050405020304" pitchFamily="18" charset="0"/>
                <a:cs typeface="Times New Roman" panose="02020603050405020304" pitchFamily="18" charset="0"/>
              </a:rPr>
              <a:t>. </a:t>
            </a:r>
          </a:p>
          <a:p>
            <a:r>
              <a:rPr lang="en-US" altLang="zh-TW" sz="2400" dirty="0">
                <a:latin typeface="Times New Roman" panose="02020603050405020304" pitchFamily="18" charset="0"/>
                <a:cs typeface="Times New Roman" panose="02020603050405020304" pitchFamily="18" charset="0"/>
              </a:rPr>
              <a:t>Recent efforts have shown success in transferring knowledge from pretrained Generative Adversarial Network (GAN) models [42, 53, 64, 68], </a:t>
            </a:r>
            <a:r>
              <a:rPr lang="en-US" altLang="zh-TW" sz="2400" b="1" dirty="0">
                <a:latin typeface="Times New Roman" panose="02020603050405020304" pitchFamily="18" charset="0"/>
                <a:cs typeface="Times New Roman" panose="02020603050405020304" pitchFamily="18" charset="0"/>
              </a:rPr>
              <a:t>these demonstrations are limited by narrow visual domains, e.g., faces or cars </a:t>
            </a:r>
            <a:r>
              <a:rPr lang="en-US" altLang="zh-TW" sz="2400" dirty="0">
                <a:latin typeface="Times New Roman" panose="02020603050405020304" pitchFamily="18" charset="0"/>
                <a:cs typeface="Times New Roman" panose="02020603050405020304" pitchFamily="18" charset="0"/>
              </a:rPr>
              <a:t>[42, 68].</a:t>
            </a:r>
          </a:p>
          <a:p>
            <a:r>
              <a:rPr lang="en-US" altLang="zh-TW" sz="2400" dirty="0">
                <a:latin typeface="Times New Roman" panose="02020603050405020304" pitchFamily="18" charset="0"/>
                <a:cs typeface="Times New Roman" panose="02020603050405020304" pitchFamily="18" charset="0"/>
              </a:rPr>
              <a:t>In this work, we approach the transfer learning for image</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synthesis using generative vision transformers, such as DALL·E [47],</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Taming Transformer [14], </a:t>
            </a:r>
            <a:r>
              <a:rPr lang="en-US" altLang="zh-TW" sz="2400" dirty="0" err="1">
                <a:latin typeface="Times New Roman" panose="02020603050405020304" pitchFamily="18" charset="0"/>
                <a:cs typeface="Times New Roman" panose="02020603050405020304" pitchFamily="18" charset="0"/>
              </a:rPr>
              <a:t>MaskGIT</a:t>
            </a:r>
            <a:r>
              <a:rPr lang="en-US" altLang="zh-TW" sz="2400" dirty="0">
                <a:latin typeface="Times New Roman" panose="02020603050405020304" pitchFamily="18" charset="0"/>
                <a:cs typeface="Times New Roman" panose="02020603050405020304" pitchFamily="18" charset="0"/>
              </a:rPr>
              <a:t> [6], </a:t>
            </a:r>
            <a:r>
              <a:rPr lang="en-US" altLang="zh-TW" sz="2400" dirty="0" err="1">
                <a:latin typeface="Times New Roman" panose="02020603050405020304" pitchFamily="18" charset="0"/>
                <a:cs typeface="Times New Roman" panose="02020603050405020304" pitchFamily="18" charset="0"/>
              </a:rPr>
              <a:t>CogView</a:t>
            </a:r>
            <a:r>
              <a:rPr lang="en-US" altLang="zh-TW" sz="2400" dirty="0">
                <a:latin typeface="Times New Roman" panose="02020603050405020304" pitchFamily="18" charset="0"/>
                <a:cs typeface="Times New Roman" panose="02020603050405020304" pitchFamily="18" charset="0"/>
              </a:rPr>
              <a:t> [12],</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NÜWA [67], or </a:t>
            </a:r>
            <a:r>
              <a:rPr lang="en-US" altLang="zh-TW" sz="2400" dirty="0" err="1">
                <a:latin typeface="Times New Roman" panose="02020603050405020304" pitchFamily="18" charset="0"/>
                <a:cs typeface="Times New Roman" panose="02020603050405020304" pitchFamily="18" charset="0"/>
              </a:rPr>
              <a:t>Parti</a:t>
            </a:r>
            <a:r>
              <a:rPr lang="en-US" altLang="zh-TW" sz="2400" dirty="0">
                <a:latin typeface="Times New Roman" panose="02020603050405020304" pitchFamily="18" charset="0"/>
                <a:cs typeface="Times New Roman" panose="02020603050405020304" pitchFamily="18" charset="0"/>
              </a:rPr>
              <a:t> [70]</a:t>
            </a:r>
            <a:endParaRPr lang="zh-TW" altLang="en-US" sz="2400" dirty="0">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C17E58DB-7361-4CF1-84D5-92A554A61764}"/>
              </a:ext>
            </a:extLst>
          </p:cNvPr>
          <p:cNvSpPr/>
          <p:nvPr/>
        </p:nvSpPr>
        <p:spPr>
          <a:xfrm>
            <a:off x="0" y="5280749"/>
            <a:ext cx="11790172" cy="1569660"/>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[42] Utkarsh Ojha, </a:t>
            </a:r>
            <a:r>
              <a:rPr lang="en-US" altLang="zh-TW" sz="1200" dirty="0" err="1">
                <a:latin typeface="Times New Roman" panose="02020603050405020304" pitchFamily="18" charset="0"/>
                <a:cs typeface="Times New Roman" panose="02020603050405020304" pitchFamily="18" charset="0"/>
              </a:rPr>
              <a:t>Yijun</a:t>
            </a:r>
            <a:r>
              <a:rPr lang="en-US" altLang="zh-TW" sz="1200" dirty="0">
                <a:latin typeface="Times New Roman" panose="02020603050405020304" pitchFamily="18" charset="0"/>
                <a:cs typeface="Times New Roman" panose="02020603050405020304" pitchFamily="18" charset="0"/>
              </a:rPr>
              <a:t> Li, </a:t>
            </a:r>
            <a:r>
              <a:rPr lang="en-US" altLang="zh-TW" sz="1200" dirty="0" err="1">
                <a:latin typeface="Times New Roman" panose="02020603050405020304" pitchFamily="18" charset="0"/>
                <a:cs typeface="Times New Roman" panose="02020603050405020304" pitchFamily="18" charset="0"/>
              </a:rPr>
              <a:t>Jingwan</a:t>
            </a:r>
            <a:r>
              <a:rPr lang="en-US" altLang="zh-TW" sz="1200" dirty="0">
                <a:latin typeface="Times New Roman" panose="02020603050405020304" pitchFamily="18" charset="0"/>
                <a:cs typeface="Times New Roman" panose="02020603050405020304" pitchFamily="18" charset="0"/>
              </a:rPr>
              <a:t> Lu, Alexei A </a:t>
            </a:r>
            <a:r>
              <a:rPr lang="en-US" altLang="zh-TW" sz="1200" dirty="0" err="1">
                <a:latin typeface="Times New Roman" panose="02020603050405020304" pitchFamily="18" charset="0"/>
                <a:cs typeface="Times New Roman" panose="02020603050405020304" pitchFamily="18" charset="0"/>
              </a:rPr>
              <a:t>Efros</a:t>
            </a:r>
            <a:r>
              <a:rPr lang="en-US" altLang="zh-TW" sz="1200" dirty="0">
                <a:latin typeface="Times New Roman" panose="02020603050405020304" pitchFamily="18" charset="0"/>
                <a:cs typeface="Times New Roman" panose="02020603050405020304" pitchFamily="18" charset="0"/>
              </a:rPr>
              <a:t>, Yong Jae Lee, Eli </a:t>
            </a:r>
            <a:r>
              <a:rPr lang="en-US" altLang="zh-TW" sz="1200" dirty="0" err="1">
                <a:latin typeface="Times New Roman" panose="02020603050405020304" pitchFamily="18" charset="0"/>
                <a:cs typeface="Times New Roman" panose="02020603050405020304" pitchFamily="18" charset="0"/>
              </a:rPr>
              <a:t>Shechtman</a:t>
            </a:r>
            <a:r>
              <a:rPr lang="en-US" altLang="zh-TW" sz="1200" dirty="0">
                <a:latin typeface="Times New Roman" panose="02020603050405020304" pitchFamily="18" charset="0"/>
                <a:cs typeface="Times New Roman" panose="02020603050405020304" pitchFamily="18" charset="0"/>
              </a:rPr>
              <a:t>, and Richard Zhang. Few-shot Image generation via cross-domain correspondence.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10743–10752, 2021. </a:t>
            </a:r>
            <a:r>
              <a:rPr lang="en-US" altLang="zh-TW" sz="1200" dirty="0">
                <a:solidFill>
                  <a:srgbClr val="FF0000"/>
                </a:solidFill>
                <a:latin typeface="Times New Roman" panose="02020603050405020304" pitchFamily="18" charset="0"/>
                <a:cs typeface="Times New Roman" panose="02020603050405020304" pitchFamily="18" charset="0"/>
              </a:rPr>
              <a:t>1, 8</a:t>
            </a:r>
          </a:p>
          <a:p>
            <a:r>
              <a:rPr lang="en-US" altLang="zh-TW" sz="1200" dirty="0">
                <a:latin typeface="Times New Roman" panose="02020603050405020304" pitchFamily="18" charset="0"/>
                <a:cs typeface="Times New Roman" panose="02020603050405020304" pitchFamily="18" charset="0"/>
              </a:rPr>
              <a:t>[53] Mohamad </a:t>
            </a:r>
            <a:r>
              <a:rPr lang="en-US" altLang="zh-TW" sz="1200" dirty="0" err="1">
                <a:latin typeface="Times New Roman" panose="02020603050405020304" pitchFamily="18" charset="0"/>
                <a:cs typeface="Times New Roman" panose="02020603050405020304" pitchFamily="18" charset="0"/>
              </a:rPr>
              <a:t>Shahbazi</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Zhiwu</a:t>
            </a:r>
            <a:r>
              <a:rPr lang="en-US" altLang="zh-TW" sz="1200" dirty="0">
                <a:latin typeface="Times New Roman" panose="02020603050405020304" pitchFamily="18" charset="0"/>
                <a:cs typeface="Times New Roman" panose="02020603050405020304" pitchFamily="18" charset="0"/>
              </a:rPr>
              <a:t> Huang, </a:t>
            </a:r>
            <a:r>
              <a:rPr lang="en-US" altLang="zh-TW" sz="1200" dirty="0" err="1">
                <a:latin typeface="Times New Roman" panose="02020603050405020304" pitchFamily="18" charset="0"/>
                <a:cs typeface="Times New Roman" panose="02020603050405020304" pitchFamily="18" charset="0"/>
              </a:rPr>
              <a:t>Danda</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Pani</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Paudel</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Ajad</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Chhatkuli</a:t>
            </a:r>
            <a:r>
              <a:rPr lang="en-US" altLang="zh-TW" sz="1200" dirty="0">
                <a:latin typeface="Times New Roman" panose="02020603050405020304" pitchFamily="18" charset="0"/>
                <a:cs typeface="Times New Roman" panose="02020603050405020304" pitchFamily="18" charset="0"/>
              </a:rPr>
              <a:t>, and Luc Van </a:t>
            </a:r>
            <a:r>
              <a:rPr lang="en-US" altLang="zh-TW" sz="1200" dirty="0" err="1">
                <a:latin typeface="Times New Roman" panose="02020603050405020304" pitchFamily="18" charset="0"/>
                <a:cs typeface="Times New Roman" panose="02020603050405020304" pitchFamily="18" charset="0"/>
              </a:rPr>
              <a:t>Gool</a:t>
            </a:r>
            <a:r>
              <a:rPr lang="en-US" altLang="zh-TW" sz="1200" dirty="0">
                <a:latin typeface="Times New Roman" panose="02020603050405020304" pitchFamily="18" charset="0"/>
                <a:cs typeface="Times New Roman" panose="02020603050405020304" pitchFamily="18" charset="0"/>
              </a:rPr>
              <a:t>. Efficient conditional </a:t>
            </a:r>
            <a:r>
              <a:rPr lang="en-US" altLang="zh-TW" sz="1200" dirty="0" err="1">
                <a:latin typeface="Times New Roman" panose="02020603050405020304" pitchFamily="18" charset="0"/>
                <a:cs typeface="Times New Roman" panose="02020603050405020304" pitchFamily="18" charset="0"/>
              </a:rPr>
              <a:t>gan</a:t>
            </a:r>
            <a:r>
              <a:rPr lang="en-US" altLang="zh-TW" sz="1200" dirty="0">
                <a:latin typeface="Times New Roman" panose="02020603050405020304" pitchFamily="18" charset="0"/>
                <a:cs typeface="Times New Roman" panose="02020603050405020304" pitchFamily="18" charset="0"/>
              </a:rPr>
              <a:t> transfer with knowledge propagation across classes.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12167–12176, 2021. </a:t>
            </a:r>
            <a:r>
              <a:rPr lang="en-US" altLang="zh-TW" sz="1200" dirty="0">
                <a:solidFill>
                  <a:srgbClr val="FF0000"/>
                </a:solidFill>
                <a:latin typeface="Times New Roman" panose="02020603050405020304" pitchFamily="18" charset="0"/>
                <a:cs typeface="Times New Roman" panose="02020603050405020304" pitchFamily="18" charset="0"/>
              </a:rPr>
              <a:t>1, 2, 6, 7, 11, 15</a:t>
            </a:r>
            <a:endParaRPr lang="en-US" altLang="zh-TW" sz="1200" dirty="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[64] </a:t>
            </a:r>
            <a:r>
              <a:rPr lang="en-US" altLang="zh-TW" sz="1200" dirty="0" err="1">
                <a:latin typeface="Times New Roman" panose="02020603050405020304" pitchFamily="18" charset="0"/>
                <a:cs typeface="Times New Roman" panose="02020603050405020304" pitchFamily="18" charset="0"/>
              </a:rPr>
              <a:t>Yaxing</a:t>
            </a:r>
            <a:r>
              <a:rPr lang="en-US" altLang="zh-TW" sz="1200" dirty="0">
                <a:latin typeface="Times New Roman" panose="02020603050405020304" pitchFamily="18" charset="0"/>
                <a:cs typeface="Times New Roman" panose="02020603050405020304" pitchFamily="18" charset="0"/>
              </a:rPr>
              <a:t> Wang, Abel Gonzalez-Garcia, David </a:t>
            </a:r>
            <a:r>
              <a:rPr lang="en-US" altLang="zh-TW" sz="1200" dirty="0" err="1">
                <a:latin typeface="Times New Roman" panose="02020603050405020304" pitchFamily="18" charset="0"/>
                <a:cs typeface="Times New Roman" panose="02020603050405020304" pitchFamily="18" charset="0"/>
              </a:rPr>
              <a:t>Berga</a:t>
            </a:r>
            <a:r>
              <a:rPr lang="en-US" altLang="zh-TW" sz="1200" dirty="0">
                <a:latin typeface="Times New Roman" panose="02020603050405020304" pitchFamily="18" charset="0"/>
                <a:cs typeface="Times New Roman" panose="02020603050405020304" pitchFamily="18" charset="0"/>
              </a:rPr>
              <a:t>, Luis </a:t>
            </a:r>
            <a:r>
              <a:rPr lang="en-US" altLang="zh-TW" sz="1200" dirty="0" err="1">
                <a:latin typeface="Times New Roman" panose="02020603050405020304" pitchFamily="18" charset="0"/>
                <a:cs typeface="Times New Roman" panose="02020603050405020304" pitchFamily="18" charset="0"/>
              </a:rPr>
              <a:t>Herranz</a:t>
            </a:r>
            <a:r>
              <a:rPr lang="en-US" altLang="zh-TW" sz="1200" dirty="0">
                <a:latin typeface="Times New Roman" panose="02020603050405020304" pitchFamily="18" charset="0"/>
                <a:cs typeface="Times New Roman" panose="02020603050405020304" pitchFamily="18" charset="0"/>
              </a:rPr>
              <a:t>, Fahad Shahbaz Khan, and Joost van de </a:t>
            </a:r>
            <a:r>
              <a:rPr lang="en-US" altLang="zh-TW" sz="1200" dirty="0" err="1">
                <a:latin typeface="Times New Roman" panose="02020603050405020304" pitchFamily="18" charset="0"/>
                <a:cs typeface="Times New Roman" panose="02020603050405020304" pitchFamily="18" charset="0"/>
              </a:rPr>
              <a:t>Weijer</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Minegan</a:t>
            </a:r>
            <a:r>
              <a:rPr lang="en-US" altLang="zh-TW" sz="1200" dirty="0">
                <a:latin typeface="Times New Roman" panose="02020603050405020304" pitchFamily="18" charset="0"/>
                <a:cs typeface="Times New Roman" panose="02020603050405020304" pitchFamily="18" charset="0"/>
              </a:rPr>
              <a:t>: effective knowledge transfer from </a:t>
            </a:r>
            <a:r>
              <a:rPr lang="en-US" altLang="zh-TW" sz="1200" dirty="0" err="1">
                <a:latin typeface="Times New Roman" panose="02020603050405020304" pitchFamily="18" charset="0"/>
                <a:cs typeface="Times New Roman" panose="02020603050405020304" pitchFamily="18" charset="0"/>
              </a:rPr>
              <a:t>gans</a:t>
            </a:r>
            <a:r>
              <a:rPr lang="en-US" altLang="zh-TW" sz="1200" dirty="0">
                <a:latin typeface="Times New Roman" panose="02020603050405020304" pitchFamily="18" charset="0"/>
                <a:cs typeface="Times New Roman" panose="02020603050405020304" pitchFamily="18" charset="0"/>
              </a:rPr>
              <a:t> to target domains with few images.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9332–9341, 2020. </a:t>
            </a:r>
            <a:r>
              <a:rPr lang="en-US" altLang="zh-TW" sz="1200" dirty="0">
                <a:solidFill>
                  <a:srgbClr val="FF0000"/>
                </a:solidFill>
                <a:latin typeface="Times New Roman" panose="02020603050405020304" pitchFamily="18" charset="0"/>
                <a:cs typeface="Times New Roman" panose="02020603050405020304" pitchFamily="18" charset="0"/>
              </a:rPr>
              <a:t>1, 2, 6, 7, 11, 15</a:t>
            </a:r>
            <a:endParaRPr lang="en-US" altLang="zh-TW" sz="1200" dirty="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[68] </a:t>
            </a:r>
            <a:r>
              <a:rPr lang="en-US" altLang="zh-TW" sz="1200" dirty="0" err="1">
                <a:latin typeface="Times New Roman" panose="02020603050405020304" pitchFamily="18" charset="0"/>
                <a:cs typeface="Times New Roman" panose="02020603050405020304" pitchFamily="18" charset="0"/>
              </a:rPr>
              <a:t>Ceyuan</a:t>
            </a:r>
            <a:r>
              <a:rPr lang="en-US" altLang="zh-TW" sz="1200" dirty="0">
                <a:latin typeface="Times New Roman" panose="02020603050405020304" pitchFamily="18" charset="0"/>
                <a:cs typeface="Times New Roman" panose="02020603050405020304" pitchFamily="18" charset="0"/>
              </a:rPr>
              <a:t> Yang, </a:t>
            </a:r>
            <a:r>
              <a:rPr lang="en-US" altLang="zh-TW" sz="1200" dirty="0" err="1">
                <a:latin typeface="Times New Roman" panose="02020603050405020304" pitchFamily="18" charset="0"/>
                <a:cs typeface="Times New Roman" panose="02020603050405020304" pitchFamily="18" charset="0"/>
              </a:rPr>
              <a:t>Yujun</a:t>
            </a:r>
            <a:r>
              <a:rPr lang="en-US" altLang="zh-TW" sz="1200" dirty="0">
                <a:latin typeface="Times New Roman" panose="02020603050405020304" pitchFamily="18" charset="0"/>
                <a:cs typeface="Times New Roman" panose="02020603050405020304" pitchFamily="18" charset="0"/>
              </a:rPr>
              <a:t> Shen, </a:t>
            </a:r>
            <a:r>
              <a:rPr lang="en-US" altLang="zh-TW" sz="1200" dirty="0" err="1">
                <a:latin typeface="Times New Roman" panose="02020603050405020304" pitchFamily="18" charset="0"/>
                <a:cs typeface="Times New Roman" panose="02020603050405020304" pitchFamily="18" charset="0"/>
              </a:rPr>
              <a:t>Zhiyi</a:t>
            </a:r>
            <a:r>
              <a:rPr lang="en-US" altLang="zh-TW" sz="1200" dirty="0">
                <a:latin typeface="Times New Roman" panose="02020603050405020304" pitchFamily="18" charset="0"/>
                <a:cs typeface="Times New Roman" panose="02020603050405020304" pitchFamily="18" charset="0"/>
              </a:rPr>
              <a:t> Zhang, </a:t>
            </a:r>
            <a:r>
              <a:rPr lang="en-US" altLang="zh-TW" sz="1200" dirty="0" err="1">
                <a:latin typeface="Times New Roman" panose="02020603050405020304" pitchFamily="18" charset="0"/>
                <a:cs typeface="Times New Roman" panose="02020603050405020304" pitchFamily="18" charset="0"/>
              </a:rPr>
              <a:t>Yinghao</a:t>
            </a:r>
            <a:r>
              <a:rPr lang="en-US" altLang="zh-TW" sz="1200" dirty="0">
                <a:latin typeface="Times New Roman" panose="02020603050405020304" pitchFamily="18" charset="0"/>
                <a:cs typeface="Times New Roman" panose="02020603050405020304" pitchFamily="18" charset="0"/>
              </a:rPr>
              <a:t> Xu, </a:t>
            </a:r>
            <a:r>
              <a:rPr lang="en-US" altLang="zh-TW" sz="1200" dirty="0" err="1">
                <a:latin typeface="Times New Roman" panose="02020603050405020304" pitchFamily="18" charset="0"/>
                <a:cs typeface="Times New Roman" panose="02020603050405020304" pitchFamily="18" charset="0"/>
              </a:rPr>
              <a:t>Jiapeng</a:t>
            </a:r>
            <a:r>
              <a:rPr lang="en-US" altLang="zh-TW" sz="1200" dirty="0">
                <a:latin typeface="Times New Roman" panose="02020603050405020304" pitchFamily="18" charset="0"/>
                <a:cs typeface="Times New Roman" panose="02020603050405020304" pitchFamily="18" charset="0"/>
              </a:rPr>
              <a:t> Zhu, </a:t>
            </a:r>
            <a:r>
              <a:rPr lang="en-US" altLang="zh-TW" sz="1200" dirty="0" err="1">
                <a:latin typeface="Times New Roman" panose="02020603050405020304" pitchFamily="18" charset="0"/>
                <a:cs typeface="Times New Roman" panose="02020603050405020304" pitchFamily="18" charset="0"/>
              </a:rPr>
              <a:t>Zhirong</a:t>
            </a:r>
            <a:r>
              <a:rPr lang="en-US" altLang="zh-TW" sz="1200" dirty="0">
                <a:latin typeface="Times New Roman" panose="02020603050405020304" pitchFamily="18" charset="0"/>
                <a:cs typeface="Times New Roman" panose="02020603050405020304" pitchFamily="18" charset="0"/>
              </a:rPr>
              <a:t> Wu, and </a:t>
            </a:r>
            <a:r>
              <a:rPr lang="en-US" altLang="zh-TW" sz="1200" dirty="0" err="1">
                <a:latin typeface="Times New Roman" panose="02020603050405020304" pitchFamily="18" charset="0"/>
                <a:cs typeface="Times New Roman" panose="02020603050405020304" pitchFamily="18" charset="0"/>
              </a:rPr>
              <a:t>Bolei</a:t>
            </a:r>
            <a:r>
              <a:rPr lang="en-US" altLang="zh-TW" sz="1200" dirty="0">
                <a:latin typeface="Times New Roman" panose="02020603050405020304" pitchFamily="18" charset="0"/>
                <a:cs typeface="Times New Roman" panose="02020603050405020304" pitchFamily="18" charset="0"/>
              </a:rPr>
              <a:t> Zhou. One-shot generative domain adaptation.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arXiv:2111.09876</a:t>
            </a:r>
            <a:r>
              <a:rPr lang="en-US" altLang="zh-TW" sz="1200" dirty="0">
                <a:latin typeface="Times New Roman" panose="02020603050405020304" pitchFamily="18" charset="0"/>
                <a:cs typeface="Times New Roman" panose="02020603050405020304" pitchFamily="18" charset="0"/>
              </a:rPr>
              <a:t>, 2021. </a:t>
            </a:r>
            <a:r>
              <a:rPr lang="en-US" altLang="zh-TW" sz="1200" dirty="0">
                <a:solidFill>
                  <a:srgbClr val="FF0000"/>
                </a:solidFill>
                <a:latin typeface="Times New Roman" panose="02020603050405020304" pitchFamily="18" charset="0"/>
                <a:cs typeface="Times New Roman" panose="02020603050405020304" pitchFamily="18" charset="0"/>
              </a:rPr>
              <a:t>1 </a:t>
            </a:r>
          </a:p>
          <a:p>
            <a:endParaRPr lang="en-US" altLang="zh-TW" sz="1200" dirty="0">
              <a:solidFill>
                <a:srgbClr val="FF0000"/>
              </a:solidFill>
              <a:latin typeface="Times New Roman" panose="02020603050405020304" pitchFamily="18" charset="0"/>
              <a:cs typeface="Times New Roman" panose="02020603050405020304" pitchFamily="18" charset="0"/>
            </a:endParaRPr>
          </a:p>
        </p:txBody>
      </p:sp>
      <p:sp>
        <p:nvSpPr>
          <p:cNvPr id="6" name="投影片編號版面配置區 5">
            <a:extLst>
              <a:ext uri="{FF2B5EF4-FFF2-40B4-BE49-F238E27FC236}">
                <a16:creationId xmlns:a16="http://schemas.microsoft.com/office/drawing/2014/main" id="{81649577-C60E-41CF-8E6F-B30D019738CA}"/>
              </a:ext>
            </a:extLst>
          </p:cNvPr>
          <p:cNvSpPr>
            <a:spLocks noGrp="1"/>
          </p:cNvSpPr>
          <p:nvPr>
            <p:ph type="sldNum" sz="quarter" idx="12"/>
          </p:nvPr>
        </p:nvSpPr>
        <p:spPr>
          <a:xfrm>
            <a:off x="9448800" y="6492875"/>
            <a:ext cx="2743200" cy="365125"/>
          </a:xfrm>
        </p:spPr>
        <p:txBody>
          <a:bodyPr/>
          <a:lstStyle/>
          <a:p>
            <a:fld id="{424AA6A6-1C88-48CB-8870-E35D9A913366}" type="slidenum">
              <a:rPr lang="zh-TW" altLang="en-US" sz="1400" smtClean="0">
                <a:solidFill>
                  <a:schemeClr val="tx1"/>
                </a:solidFill>
                <a:latin typeface="Times New Roman" panose="02020603050405020304" pitchFamily="18" charset="0"/>
                <a:cs typeface="Times New Roman" panose="02020603050405020304" pitchFamily="18" charset="0"/>
              </a:rPr>
              <a:t>3</a:t>
            </a:fld>
            <a:endParaRPr lang="zh-TW" altLang="en-US" sz="1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14779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7ABD03EB-4031-4019-909D-1D18EBD2A9A1}"/>
              </a:ext>
            </a:extLst>
          </p:cNvPr>
          <p:cNvSpPr>
            <a:spLocks noGrp="1"/>
          </p:cNvSpPr>
          <p:nvPr>
            <p:ph idx="1"/>
          </p:nvPr>
        </p:nvSpPr>
        <p:spPr>
          <a:xfrm>
            <a:off x="838200" y="512064"/>
            <a:ext cx="10515600" cy="5664899"/>
          </a:xfrm>
        </p:spPr>
        <p:txBody>
          <a:bodyPr>
            <a:normAutofit/>
          </a:bodyPr>
          <a:lstStyle/>
          <a:p>
            <a:r>
              <a:rPr lang="en-US" altLang="zh-TW" sz="2400" dirty="0">
                <a:latin typeface="Times New Roman" panose="02020603050405020304" pitchFamily="18" charset="0"/>
                <a:cs typeface="Times New Roman" panose="02020603050405020304" pitchFamily="18" charset="0"/>
              </a:rPr>
              <a:t>Fig. 12 compares the generation performance in FID on VTAB.</a:t>
            </a:r>
          </a:p>
          <a:p>
            <a:r>
              <a:rPr lang="en-US" altLang="zh-TW" sz="2400" dirty="0">
                <a:latin typeface="Times New Roman" panose="02020603050405020304" pitchFamily="18" charset="0"/>
                <a:cs typeface="Times New Roman" panose="02020603050405020304" pitchFamily="18" charset="0"/>
              </a:rPr>
              <a:t>It requires almost 800 epochs for models learned from scratch to reach FIDs of the prompt tuning models trained for 10 epochs for tasks with a small data.</a:t>
            </a:r>
          </a:p>
          <a:p>
            <a:r>
              <a:rPr lang="en-US" altLang="zh-TW" sz="2400" b="1" dirty="0">
                <a:latin typeface="Times New Roman" panose="02020603050405020304" pitchFamily="18" charset="0"/>
                <a:cs typeface="Times New Roman" panose="02020603050405020304" pitchFamily="18" charset="0"/>
              </a:rPr>
              <a:t>For tasks with a small training data, fine-tuning shows the best FIDs. </a:t>
            </a:r>
            <a:r>
              <a:rPr lang="en-US" altLang="zh-TW" sz="2400" dirty="0">
                <a:latin typeface="Times New Roman" panose="02020603050405020304" pitchFamily="18" charset="0"/>
                <a:cs typeface="Times New Roman" panose="02020603050405020304" pitchFamily="18" charset="0"/>
              </a:rPr>
              <a:t>On the other hand, we find that </a:t>
            </a:r>
            <a:r>
              <a:rPr lang="en-US" altLang="zh-TW" sz="2400" b="1" dirty="0">
                <a:latin typeface="Times New Roman" panose="02020603050405020304" pitchFamily="18" charset="0"/>
                <a:cs typeface="Times New Roman" panose="02020603050405020304" pitchFamily="18" charset="0"/>
              </a:rPr>
              <a:t>fine-tuning behaves unstable on some datasets </a:t>
            </a:r>
            <a:r>
              <a:rPr lang="en-US" altLang="zh-TW" sz="2400" dirty="0">
                <a:latin typeface="Times New Roman" panose="02020603050405020304" pitchFamily="18" charset="0"/>
                <a:cs typeface="Times New Roman" panose="02020603050405020304" pitchFamily="18" charset="0"/>
              </a:rPr>
              <a:t>(e.g., </a:t>
            </a:r>
            <a:r>
              <a:rPr lang="en-US" altLang="zh-TW" sz="2400" dirty="0" err="1">
                <a:latin typeface="Times New Roman" panose="02020603050405020304" pitchFamily="18" charset="0"/>
                <a:cs typeface="Times New Roman" panose="02020603050405020304" pitchFamily="18" charset="0"/>
              </a:rPr>
              <a:t>smallnorb</a:t>
            </a:r>
            <a:r>
              <a:rPr lang="en-US" altLang="zh-TW" sz="2400" dirty="0">
                <a:latin typeface="Times New Roman" panose="02020603050405020304" pitchFamily="18" charset="0"/>
                <a:cs typeface="Times New Roman" panose="02020603050405020304" pitchFamily="18" charset="0"/>
              </a:rPr>
              <a:t>), and the performance diverges as training goes.</a:t>
            </a:r>
          </a:p>
          <a:p>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9B1ACCF0-5498-4034-A808-CD6E71F4DC28}"/>
              </a:ext>
            </a:extLst>
          </p:cNvPr>
          <p:cNvSpPr>
            <a:spLocks noGrp="1"/>
          </p:cNvSpPr>
          <p:nvPr>
            <p:ph type="sldNum" sz="quarter" idx="12"/>
          </p:nvPr>
        </p:nvSpPr>
        <p:spPr>
          <a:xfrm>
            <a:off x="9448800" y="6356350"/>
            <a:ext cx="2743200" cy="365125"/>
          </a:xfrm>
        </p:spPr>
        <p:txBody>
          <a:bodyPr/>
          <a:lstStyle/>
          <a:p>
            <a:fld id="{424AA6A6-1C88-48CB-8870-E35D9A913366}" type="slidenum">
              <a:rPr lang="zh-TW" altLang="en-US" sz="1400" smtClean="0"/>
              <a:t>30</a:t>
            </a:fld>
            <a:endParaRPr lang="zh-TW" altLang="en-US" dirty="0"/>
          </a:p>
        </p:txBody>
      </p:sp>
      <p:pic>
        <p:nvPicPr>
          <p:cNvPr id="5" name="圖片 4">
            <a:extLst>
              <a:ext uri="{FF2B5EF4-FFF2-40B4-BE49-F238E27FC236}">
                <a16:creationId xmlns:a16="http://schemas.microsoft.com/office/drawing/2014/main" id="{05EB1E02-8088-455B-89A9-D51C5FA19760}"/>
              </a:ext>
            </a:extLst>
          </p:cNvPr>
          <p:cNvPicPr>
            <a:picLocks noChangeAspect="1"/>
          </p:cNvPicPr>
          <p:nvPr/>
        </p:nvPicPr>
        <p:blipFill>
          <a:blip r:embed="rId2"/>
          <a:stretch>
            <a:fillRect/>
          </a:stretch>
        </p:blipFill>
        <p:spPr>
          <a:xfrm>
            <a:off x="140208" y="2789564"/>
            <a:ext cx="11710416" cy="3931912"/>
          </a:xfrm>
          <a:prstGeom prst="rect">
            <a:avLst/>
          </a:prstGeom>
        </p:spPr>
      </p:pic>
    </p:spTree>
    <p:extLst>
      <p:ext uri="{BB962C8B-B14F-4D97-AF65-F5344CB8AC3E}">
        <p14:creationId xmlns:p14="http://schemas.microsoft.com/office/powerpoint/2010/main" val="831585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FB57FAC-F774-4844-A123-D1623CA23AA4}"/>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6. Related Work</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C2630917-DE0F-497C-849E-5792A63D08FF}"/>
              </a:ext>
            </a:extLst>
          </p:cNvPr>
          <p:cNvSpPr>
            <a:spLocks noGrp="1"/>
          </p:cNvSpPr>
          <p:nvPr>
            <p:ph idx="1"/>
          </p:nvPr>
        </p:nvSpPr>
        <p:spPr>
          <a:xfrm>
            <a:off x="838200" y="1825625"/>
            <a:ext cx="10515600" cy="4895850"/>
          </a:xfrm>
        </p:spPr>
        <p:txBody>
          <a:bodyPr>
            <a:normAutofit lnSpcReduction="10000"/>
          </a:bodyPr>
          <a:lstStyle/>
          <a:p>
            <a:r>
              <a:rPr lang="en-US" altLang="zh-TW" sz="2400" dirty="0" err="1">
                <a:latin typeface="Times New Roman" panose="02020603050405020304" pitchFamily="18" charset="0"/>
                <a:cs typeface="Times New Roman" panose="02020603050405020304" pitchFamily="18" charset="0"/>
              </a:rPr>
              <a:t>TransferGAN</a:t>
            </a:r>
            <a:r>
              <a:rPr lang="en-US" altLang="zh-TW" sz="2400" dirty="0">
                <a:latin typeface="Times New Roman" panose="02020603050405020304" pitchFamily="18" charset="0"/>
                <a:cs typeface="Times New Roman" panose="02020603050405020304" pitchFamily="18" charset="0"/>
              </a:rPr>
              <a:t> [65], </a:t>
            </a:r>
            <a:r>
              <a:rPr lang="en-US" altLang="zh-TW" sz="2400" dirty="0">
                <a:solidFill>
                  <a:srgbClr val="FF0000"/>
                </a:solidFill>
                <a:latin typeface="Times New Roman" panose="02020603050405020304" pitchFamily="18" charset="0"/>
                <a:cs typeface="Times New Roman" panose="02020603050405020304" pitchFamily="18" charset="0"/>
              </a:rPr>
              <a:t>by fine-tuning on the target dataset</a:t>
            </a:r>
            <a:r>
              <a:rPr lang="en-US" altLang="zh-TW" sz="2400" dirty="0">
                <a:latin typeface="Times New Roman" panose="02020603050405020304" pitchFamily="18" charset="0"/>
                <a:cs typeface="Times New Roman" panose="02020603050405020304" pitchFamily="18" charset="0"/>
              </a:rPr>
              <a:t>, has shown that leveraging pre-trained knowledge enhances performance with limited data. </a:t>
            </a:r>
            <a:r>
              <a:rPr lang="en-US" altLang="zh-TW" sz="2400" dirty="0">
                <a:solidFill>
                  <a:srgbClr val="FF0000"/>
                </a:solidFill>
                <a:latin typeface="Times New Roman" panose="02020603050405020304" pitchFamily="18" charset="0"/>
                <a:cs typeface="Times New Roman" panose="02020603050405020304" pitchFamily="18" charset="0"/>
              </a:rPr>
              <a:t>Freezing certain discriminator layers [40] further boosts and stabilizes the training.</a:t>
            </a:r>
          </a:p>
          <a:p>
            <a:r>
              <a:rPr lang="en-US" altLang="zh-TW" sz="2400" dirty="0" err="1">
                <a:latin typeface="Times New Roman" panose="02020603050405020304" pitchFamily="18" charset="0"/>
                <a:cs typeface="Times New Roman" panose="02020603050405020304" pitchFamily="18" charset="0"/>
              </a:rPr>
              <a:t>MineGAN</a:t>
            </a:r>
            <a:r>
              <a:rPr lang="en-US" altLang="zh-TW" sz="2400" dirty="0">
                <a:latin typeface="Times New Roman" panose="02020603050405020304" pitchFamily="18" charset="0"/>
                <a:cs typeface="Times New Roman" panose="02020603050405020304" pitchFamily="18" charset="0"/>
              </a:rPr>
              <a:t> [64] </a:t>
            </a:r>
            <a:r>
              <a:rPr lang="en-US" altLang="zh-TW" sz="2400" dirty="0">
                <a:solidFill>
                  <a:srgbClr val="FF0000"/>
                </a:solidFill>
                <a:latin typeface="Times New Roman" panose="02020603050405020304" pitchFamily="18" charset="0"/>
                <a:cs typeface="Times New Roman" panose="02020603050405020304" pitchFamily="18" charset="0"/>
              </a:rPr>
              <a:t>introduces a miner, which projects random noise into the embedding space</a:t>
            </a:r>
            <a:r>
              <a:rPr lang="en-US" altLang="zh-TW" sz="2400" dirty="0">
                <a:latin typeface="Times New Roman" panose="02020603050405020304" pitchFamily="18" charset="0"/>
                <a:cs typeface="Times New Roman" panose="02020603050405020304" pitchFamily="18" charset="0"/>
              </a:rPr>
              <a:t> of the pretrained generator, and trains it with discriminator while fixing generator parameters. </a:t>
            </a:r>
          </a:p>
          <a:p>
            <a:r>
              <a:rPr lang="en-US" altLang="zh-TW" sz="2400" dirty="0" err="1">
                <a:latin typeface="Times New Roman" panose="02020603050405020304" pitchFamily="18" charset="0"/>
                <a:cs typeface="Times New Roman" panose="02020603050405020304" pitchFamily="18" charset="0"/>
              </a:rPr>
              <a:t>cGANTransfer</a:t>
            </a:r>
            <a:r>
              <a:rPr lang="en-US" altLang="zh-TW" sz="2400" dirty="0">
                <a:latin typeface="Times New Roman" panose="02020603050405020304" pitchFamily="18" charset="0"/>
                <a:cs typeface="Times New Roman" panose="02020603050405020304" pitchFamily="18" charset="0"/>
              </a:rPr>
              <a:t> [53] makes explicit transfer of knowledge on classes of the source dataset to new classes.</a:t>
            </a:r>
          </a:p>
          <a:p>
            <a:pPr marL="0" indent="0">
              <a:buNone/>
            </a:pPr>
            <a:endParaRPr lang="en-US" altLang="zh-TW" sz="2400" dirty="0">
              <a:latin typeface="Times New Roman" panose="02020603050405020304" pitchFamily="18" charset="0"/>
              <a:cs typeface="Times New Roman" panose="02020603050405020304" pitchFamily="18" charset="0"/>
            </a:endParaRPr>
          </a:p>
          <a:p>
            <a:pPr marL="0" indent="0">
              <a:buNone/>
            </a:pPr>
            <a:r>
              <a:rPr lang="en-US" altLang="zh-TW" sz="1400" dirty="0">
                <a:latin typeface="Times New Roman" panose="02020603050405020304" pitchFamily="18" charset="0"/>
                <a:cs typeface="Times New Roman" panose="02020603050405020304" pitchFamily="18" charset="0"/>
              </a:rPr>
              <a:t>[53] Mohamad </a:t>
            </a:r>
            <a:r>
              <a:rPr lang="en-US" altLang="zh-TW" sz="1400" dirty="0" err="1">
                <a:latin typeface="Times New Roman" panose="02020603050405020304" pitchFamily="18" charset="0"/>
                <a:cs typeface="Times New Roman" panose="02020603050405020304" pitchFamily="18" charset="0"/>
              </a:rPr>
              <a:t>Shahbazi</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Zhiwu</a:t>
            </a:r>
            <a:r>
              <a:rPr lang="en-US" altLang="zh-TW" sz="1400" dirty="0">
                <a:latin typeface="Times New Roman" panose="02020603050405020304" pitchFamily="18" charset="0"/>
                <a:cs typeface="Times New Roman" panose="02020603050405020304" pitchFamily="18" charset="0"/>
              </a:rPr>
              <a:t> Huang, </a:t>
            </a:r>
            <a:r>
              <a:rPr lang="en-US" altLang="zh-TW" sz="1400" dirty="0" err="1">
                <a:latin typeface="Times New Roman" panose="02020603050405020304" pitchFamily="18" charset="0"/>
                <a:cs typeface="Times New Roman" panose="02020603050405020304" pitchFamily="18" charset="0"/>
              </a:rPr>
              <a:t>Danda</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Pani</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Paudel</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Ajad</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Chhatkuli</a:t>
            </a:r>
            <a:r>
              <a:rPr lang="en-US" altLang="zh-TW" sz="1400" dirty="0">
                <a:latin typeface="Times New Roman" panose="02020603050405020304" pitchFamily="18" charset="0"/>
                <a:cs typeface="Times New Roman" panose="02020603050405020304" pitchFamily="18" charset="0"/>
              </a:rPr>
              <a:t>, and Luc Van </a:t>
            </a:r>
            <a:r>
              <a:rPr lang="en-US" altLang="zh-TW" sz="1400" dirty="0" err="1">
                <a:latin typeface="Times New Roman" panose="02020603050405020304" pitchFamily="18" charset="0"/>
                <a:cs typeface="Times New Roman" panose="02020603050405020304" pitchFamily="18" charset="0"/>
              </a:rPr>
              <a:t>Gool</a:t>
            </a:r>
            <a:r>
              <a:rPr lang="en-US" altLang="zh-TW" sz="1400" dirty="0">
                <a:latin typeface="Times New Roman" panose="02020603050405020304" pitchFamily="18" charset="0"/>
                <a:cs typeface="Times New Roman" panose="02020603050405020304" pitchFamily="18" charset="0"/>
              </a:rPr>
              <a:t>. Efficient conditional </a:t>
            </a:r>
            <a:r>
              <a:rPr lang="en-US" altLang="zh-TW" sz="1400" dirty="0" err="1">
                <a:latin typeface="Times New Roman" panose="02020603050405020304" pitchFamily="18" charset="0"/>
                <a:cs typeface="Times New Roman" panose="02020603050405020304" pitchFamily="18" charset="0"/>
              </a:rPr>
              <a:t>gan</a:t>
            </a:r>
            <a:r>
              <a:rPr lang="en-US" altLang="zh-TW" sz="1400" dirty="0">
                <a:latin typeface="Times New Roman" panose="02020603050405020304" pitchFamily="18" charset="0"/>
                <a:cs typeface="Times New Roman" panose="02020603050405020304" pitchFamily="18" charset="0"/>
              </a:rPr>
              <a:t> transfer with knowledge propagation across classes. In </a:t>
            </a:r>
            <a:r>
              <a:rPr lang="en-US" altLang="zh-TW" sz="14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400" dirty="0">
                <a:latin typeface="Times New Roman" panose="02020603050405020304" pitchFamily="18" charset="0"/>
                <a:cs typeface="Times New Roman" panose="02020603050405020304" pitchFamily="18" charset="0"/>
              </a:rPr>
              <a:t>, pages 12167–12176, 2021. </a:t>
            </a:r>
            <a:r>
              <a:rPr lang="en-US" altLang="zh-TW" sz="1400" dirty="0">
                <a:solidFill>
                  <a:srgbClr val="FF0000"/>
                </a:solidFill>
                <a:latin typeface="Times New Roman" panose="02020603050405020304" pitchFamily="18" charset="0"/>
                <a:cs typeface="Times New Roman" panose="02020603050405020304" pitchFamily="18" charset="0"/>
              </a:rPr>
              <a:t>1, 2, 6, 7, 11, 15</a:t>
            </a:r>
          </a:p>
          <a:p>
            <a:pPr marL="0" indent="0">
              <a:buNone/>
            </a:pPr>
            <a:r>
              <a:rPr lang="en-US" altLang="zh-TW" sz="1400" dirty="0">
                <a:latin typeface="Times New Roman" panose="02020603050405020304" pitchFamily="18" charset="0"/>
                <a:cs typeface="Times New Roman" panose="02020603050405020304" pitchFamily="18" charset="0"/>
              </a:rPr>
              <a:t>[64] </a:t>
            </a:r>
            <a:r>
              <a:rPr lang="en-US" altLang="zh-TW" sz="1400" dirty="0" err="1">
                <a:latin typeface="Times New Roman" panose="02020603050405020304" pitchFamily="18" charset="0"/>
                <a:cs typeface="Times New Roman" panose="02020603050405020304" pitchFamily="18" charset="0"/>
              </a:rPr>
              <a:t>Yaxing</a:t>
            </a:r>
            <a:r>
              <a:rPr lang="en-US" altLang="zh-TW" sz="1400" dirty="0">
                <a:latin typeface="Times New Roman" panose="02020603050405020304" pitchFamily="18" charset="0"/>
                <a:cs typeface="Times New Roman" panose="02020603050405020304" pitchFamily="18" charset="0"/>
              </a:rPr>
              <a:t> Wang, Abel Gonzalez-Garcia, David </a:t>
            </a:r>
            <a:r>
              <a:rPr lang="en-US" altLang="zh-TW" sz="1400" dirty="0" err="1">
                <a:latin typeface="Times New Roman" panose="02020603050405020304" pitchFamily="18" charset="0"/>
                <a:cs typeface="Times New Roman" panose="02020603050405020304" pitchFamily="18" charset="0"/>
              </a:rPr>
              <a:t>Berga</a:t>
            </a:r>
            <a:r>
              <a:rPr lang="en-US" altLang="zh-TW" sz="1400" dirty="0">
                <a:latin typeface="Times New Roman" panose="02020603050405020304" pitchFamily="18" charset="0"/>
                <a:cs typeface="Times New Roman" panose="02020603050405020304" pitchFamily="18" charset="0"/>
              </a:rPr>
              <a:t>, Luis </a:t>
            </a:r>
            <a:r>
              <a:rPr lang="en-US" altLang="zh-TW" sz="1400" dirty="0" err="1">
                <a:latin typeface="Times New Roman" panose="02020603050405020304" pitchFamily="18" charset="0"/>
                <a:cs typeface="Times New Roman" panose="02020603050405020304" pitchFamily="18" charset="0"/>
              </a:rPr>
              <a:t>Herranz</a:t>
            </a:r>
            <a:r>
              <a:rPr lang="en-US" altLang="zh-TW" sz="1400" dirty="0">
                <a:latin typeface="Times New Roman" panose="02020603050405020304" pitchFamily="18" charset="0"/>
                <a:cs typeface="Times New Roman" panose="02020603050405020304" pitchFamily="18" charset="0"/>
              </a:rPr>
              <a:t>, Fahad Shahbaz Khan, and Joost van de </a:t>
            </a:r>
            <a:r>
              <a:rPr lang="en-US" altLang="zh-TW" sz="1400" dirty="0" err="1">
                <a:latin typeface="Times New Roman" panose="02020603050405020304" pitchFamily="18" charset="0"/>
                <a:cs typeface="Times New Roman" panose="02020603050405020304" pitchFamily="18" charset="0"/>
              </a:rPr>
              <a:t>Weijer</a:t>
            </a:r>
            <a:r>
              <a:rPr lang="en-US" altLang="zh-TW" sz="1400" dirty="0">
                <a:latin typeface="Times New Roman" panose="02020603050405020304" pitchFamily="18" charset="0"/>
                <a:cs typeface="Times New Roman" panose="02020603050405020304" pitchFamily="18" charset="0"/>
              </a:rPr>
              <a:t>. </a:t>
            </a:r>
            <a:r>
              <a:rPr lang="en-US" altLang="zh-TW" sz="1400" dirty="0" err="1">
                <a:latin typeface="Times New Roman" panose="02020603050405020304" pitchFamily="18" charset="0"/>
                <a:cs typeface="Times New Roman" panose="02020603050405020304" pitchFamily="18" charset="0"/>
              </a:rPr>
              <a:t>Minegan</a:t>
            </a:r>
            <a:r>
              <a:rPr lang="en-US" altLang="zh-TW" sz="1400" dirty="0">
                <a:latin typeface="Times New Roman" panose="02020603050405020304" pitchFamily="18" charset="0"/>
                <a:cs typeface="Times New Roman" panose="02020603050405020304" pitchFamily="18" charset="0"/>
              </a:rPr>
              <a:t>: effective knowledge transfer from </a:t>
            </a:r>
            <a:r>
              <a:rPr lang="en-US" altLang="zh-TW" sz="1400" dirty="0" err="1">
                <a:latin typeface="Times New Roman" panose="02020603050405020304" pitchFamily="18" charset="0"/>
                <a:cs typeface="Times New Roman" panose="02020603050405020304" pitchFamily="18" charset="0"/>
              </a:rPr>
              <a:t>gans</a:t>
            </a:r>
            <a:r>
              <a:rPr lang="en-US" altLang="zh-TW" sz="1400" dirty="0">
                <a:latin typeface="Times New Roman" panose="02020603050405020304" pitchFamily="18" charset="0"/>
                <a:cs typeface="Times New Roman" panose="02020603050405020304" pitchFamily="18" charset="0"/>
              </a:rPr>
              <a:t> to target domains with few images. In </a:t>
            </a:r>
            <a:r>
              <a:rPr lang="en-US" altLang="zh-TW" sz="14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400" dirty="0">
                <a:latin typeface="Times New Roman" panose="02020603050405020304" pitchFamily="18" charset="0"/>
                <a:cs typeface="Times New Roman" panose="02020603050405020304" pitchFamily="18" charset="0"/>
              </a:rPr>
              <a:t>, pages 9332–9341, 2020. </a:t>
            </a:r>
            <a:r>
              <a:rPr lang="en-US" altLang="zh-TW" sz="1400" dirty="0">
                <a:solidFill>
                  <a:srgbClr val="FF0000"/>
                </a:solidFill>
                <a:latin typeface="Times New Roman" panose="02020603050405020304" pitchFamily="18" charset="0"/>
                <a:cs typeface="Times New Roman" panose="02020603050405020304" pitchFamily="18" charset="0"/>
              </a:rPr>
              <a:t>1, 2, 6, 7, 11, 15</a:t>
            </a:r>
          </a:p>
          <a:p>
            <a:pPr marL="0" indent="0">
              <a:buNone/>
            </a:pPr>
            <a:r>
              <a:rPr lang="en-US" altLang="zh-TW" sz="1400" dirty="0">
                <a:latin typeface="Times New Roman" panose="02020603050405020304" pitchFamily="18" charset="0"/>
                <a:cs typeface="Times New Roman" panose="02020603050405020304" pitchFamily="18" charset="0"/>
              </a:rPr>
              <a:t>[65] </a:t>
            </a:r>
            <a:r>
              <a:rPr lang="en-US" altLang="zh-TW" sz="1400" dirty="0" err="1">
                <a:latin typeface="Times New Roman" panose="02020603050405020304" pitchFamily="18" charset="0"/>
                <a:cs typeface="Times New Roman" panose="02020603050405020304" pitchFamily="18" charset="0"/>
              </a:rPr>
              <a:t>Yaxing</a:t>
            </a:r>
            <a:r>
              <a:rPr lang="en-US" altLang="zh-TW" sz="1400" dirty="0">
                <a:latin typeface="Times New Roman" panose="02020603050405020304" pitchFamily="18" charset="0"/>
                <a:cs typeface="Times New Roman" panose="02020603050405020304" pitchFamily="18" charset="0"/>
              </a:rPr>
              <a:t> Wang, </a:t>
            </a:r>
            <a:r>
              <a:rPr lang="en-US" altLang="zh-TW" sz="1400" dirty="0" err="1">
                <a:latin typeface="Times New Roman" panose="02020603050405020304" pitchFamily="18" charset="0"/>
                <a:cs typeface="Times New Roman" panose="02020603050405020304" pitchFamily="18" charset="0"/>
              </a:rPr>
              <a:t>Chenshen</a:t>
            </a:r>
            <a:r>
              <a:rPr lang="en-US" altLang="zh-TW" sz="1400" dirty="0">
                <a:latin typeface="Times New Roman" panose="02020603050405020304" pitchFamily="18" charset="0"/>
                <a:cs typeface="Times New Roman" panose="02020603050405020304" pitchFamily="18" charset="0"/>
              </a:rPr>
              <a:t> Wu, Luis </a:t>
            </a:r>
            <a:r>
              <a:rPr lang="en-US" altLang="zh-TW" sz="1400" dirty="0" err="1">
                <a:latin typeface="Times New Roman" panose="02020603050405020304" pitchFamily="18" charset="0"/>
                <a:cs typeface="Times New Roman" panose="02020603050405020304" pitchFamily="18" charset="0"/>
              </a:rPr>
              <a:t>Herranz</a:t>
            </a:r>
            <a:r>
              <a:rPr lang="en-US" altLang="zh-TW" sz="1400" dirty="0">
                <a:latin typeface="Times New Roman" panose="02020603050405020304" pitchFamily="18" charset="0"/>
                <a:cs typeface="Times New Roman" panose="02020603050405020304" pitchFamily="18" charset="0"/>
              </a:rPr>
              <a:t>, Joost van de </a:t>
            </a:r>
            <a:r>
              <a:rPr lang="en-US" altLang="zh-TW" sz="1400" dirty="0" err="1">
                <a:latin typeface="Times New Roman" panose="02020603050405020304" pitchFamily="18" charset="0"/>
                <a:cs typeface="Times New Roman" panose="02020603050405020304" pitchFamily="18" charset="0"/>
              </a:rPr>
              <a:t>Weijer</a:t>
            </a:r>
            <a:r>
              <a:rPr lang="en-US" altLang="zh-TW" sz="1400" dirty="0">
                <a:latin typeface="Times New Roman" panose="02020603050405020304" pitchFamily="18" charset="0"/>
                <a:cs typeface="Times New Roman" panose="02020603050405020304" pitchFamily="18" charset="0"/>
              </a:rPr>
              <a:t>, Abel Gonzalez-Garcia, and Bogdan </a:t>
            </a:r>
            <a:r>
              <a:rPr lang="en-US" altLang="zh-TW" sz="1400" dirty="0" err="1">
                <a:latin typeface="Times New Roman" panose="02020603050405020304" pitchFamily="18" charset="0"/>
                <a:cs typeface="Times New Roman" panose="02020603050405020304" pitchFamily="18" charset="0"/>
              </a:rPr>
              <a:t>Raducanu</a:t>
            </a:r>
            <a:r>
              <a:rPr lang="en-US" altLang="zh-TW" sz="1400" dirty="0">
                <a:latin typeface="Times New Roman" panose="02020603050405020304" pitchFamily="18" charset="0"/>
                <a:cs typeface="Times New Roman" panose="02020603050405020304" pitchFamily="18" charset="0"/>
              </a:rPr>
              <a:t>. Transferring </a:t>
            </a:r>
            <a:r>
              <a:rPr lang="en-US" altLang="zh-TW" sz="1400" dirty="0" err="1">
                <a:latin typeface="Times New Roman" panose="02020603050405020304" pitchFamily="18" charset="0"/>
                <a:cs typeface="Times New Roman" panose="02020603050405020304" pitchFamily="18" charset="0"/>
              </a:rPr>
              <a:t>gans</a:t>
            </a:r>
            <a:r>
              <a:rPr lang="en-US" altLang="zh-TW" sz="1400" dirty="0">
                <a:latin typeface="Times New Roman" panose="02020603050405020304" pitchFamily="18" charset="0"/>
                <a:cs typeface="Times New Roman" panose="02020603050405020304" pitchFamily="18" charset="0"/>
              </a:rPr>
              <a:t>: generating images from limited data. In </a:t>
            </a:r>
            <a:r>
              <a:rPr lang="en-US" altLang="zh-TW" sz="1400" i="1" dirty="0">
                <a:latin typeface="Times New Roman" panose="02020603050405020304" pitchFamily="18" charset="0"/>
                <a:cs typeface="Times New Roman" panose="02020603050405020304" pitchFamily="18" charset="0"/>
              </a:rPr>
              <a:t>Proceedings of the European Conference on Computer Vision (ECCV</a:t>
            </a:r>
            <a:r>
              <a:rPr lang="en-US" altLang="zh-TW" sz="1400" dirty="0">
                <a:latin typeface="Times New Roman" panose="02020603050405020304" pitchFamily="18" charset="0"/>
                <a:cs typeface="Times New Roman" panose="02020603050405020304" pitchFamily="18" charset="0"/>
              </a:rPr>
              <a:t>), pages 218–234, 2018. </a:t>
            </a:r>
            <a:r>
              <a:rPr lang="en-US" altLang="zh-TW" sz="1400" dirty="0">
                <a:solidFill>
                  <a:srgbClr val="FF0000"/>
                </a:solidFill>
                <a:latin typeface="Times New Roman" panose="02020603050405020304" pitchFamily="18" charset="0"/>
                <a:cs typeface="Times New Roman" panose="02020603050405020304" pitchFamily="18" charset="0"/>
              </a:rPr>
              <a:t>11</a:t>
            </a:r>
            <a:endParaRPr lang="zh-TW" altLang="en-US" sz="1400" dirty="0">
              <a:solidFill>
                <a:srgbClr val="FF0000"/>
              </a:solidFill>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AFCED062-A67A-448A-9E49-0A9DBABD2672}"/>
              </a:ext>
            </a:extLst>
          </p:cNvPr>
          <p:cNvSpPr>
            <a:spLocks noGrp="1"/>
          </p:cNvSpPr>
          <p:nvPr>
            <p:ph type="sldNum" sz="quarter" idx="12"/>
          </p:nvPr>
        </p:nvSpPr>
        <p:spPr/>
        <p:txBody>
          <a:bodyPr/>
          <a:lstStyle/>
          <a:p>
            <a:fld id="{424AA6A6-1C88-48CB-8870-E35D9A913366}" type="slidenum">
              <a:rPr lang="zh-TW" altLang="en-US" sz="1400" smtClean="0"/>
              <a:t>31</a:t>
            </a:fld>
            <a:endParaRPr lang="zh-TW" altLang="en-US" dirty="0"/>
          </a:p>
        </p:txBody>
      </p:sp>
    </p:spTree>
    <p:extLst>
      <p:ext uri="{BB962C8B-B14F-4D97-AF65-F5344CB8AC3E}">
        <p14:creationId xmlns:p14="http://schemas.microsoft.com/office/powerpoint/2010/main" val="2465621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F6537F-35C6-4FF6-B35C-A785D3EB74E5}"/>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7. Conclusion</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8AB52448-EFE4-453F-B546-D92B8D2AE4FC}"/>
              </a:ext>
            </a:extLst>
          </p:cNvPr>
          <p:cNvSpPr>
            <a:spLocks noGrp="1"/>
          </p:cNvSpPr>
          <p:nvPr>
            <p:ph idx="1"/>
          </p:nvPr>
        </p:nvSpPr>
        <p:spPr/>
        <p:txBody>
          <a:bodyPr>
            <a:normAutofit/>
          </a:bodyPr>
          <a:lstStyle/>
          <a:p>
            <a:r>
              <a:rPr lang="en-US" altLang="zh-TW" sz="2400" dirty="0">
                <a:latin typeface="Times New Roman" panose="02020603050405020304" pitchFamily="18" charset="0"/>
                <a:cs typeface="Times New Roman" panose="02020603050405020304" pitchFamily="18" charset="0"/>
              </a:rPr>
              <a:t>We introduce a method to learn image generation from diverse data using knowledge transfer from a large-dataset-trained source model.</a:t>
            </a:r>
          </a:p>
          <a:p>
            <a:r>
              <a:rPr lang="en-US" altLang="zh-TW" sz="2400" dirty="0">
                <a:latin typeface="Times New Roman" panose="02020603050405020304" pitchFamily="18" charset="0"/>
                <a:cs typeface="Times New Roman" panose="02020603050405020304" pitchFamily="18" charset="0"/>
              </a:rPr>
              <a:t>A tweak in prompt token design aids in learning efficient class and instance-specific image generation models of autoregressive and non-autoregressive vision transformers.</a:t>
            </a:r>
          </a:p>
          <a:p>
            <a:r>
              <a:rPr lang="en-US" altLang="zh-TW" sz="2400" dirty="0">
                <a:latin typeface="Times New Roman" panose="02020603050405020304" pitchFamily="18" charset="0"/>
                <a:cs typeface="Times New Roman" panose="02020603050405020304" pitchFamily="18" charset="0"/>
              </a:rPr>
              <a:t>Comprehensive experimental results of image synthesis are provided across diverse visual domains, tasks, and</a:t>
            </a:r>
            <a:r>
              <a:rPr lang="zh-TW" altLang="en-US" sz="2400" dirty="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the number of training images.</a:t>
            </a:r>
          </a:p>
          <a:p>
            <a:r>
              <a:rPr lang="en-US" altLang="zh-TW" sz="2400" dirty="0">
                <a:latin typeface="Times New Roman" panose="02020603050405020304" pitchFamily="18" charset="0"/>
                <a:cs typeface="Times New Roman" panose="02020603050405020304" pitchFamily="18" charset="0"/>
              </a:rPr>
              <a:t>We also show how to use learned prompts for novel image synthesis in the form of marquee header prompts, especially beneficial when generating from limited image data.</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3B9B33A0-0117-4561-9050-6A61891EDA0E}"/>
              </a:ext>
            </a:extLst>
          </p:cNvPr>
          <p:cNvSpPr>
            <a:spLocks noGrp="1"/>
          </p:cNvSpPr>
          <p:nvPr>
            <p:ph type="sldNum" sz="quarter" idx="12"/>
          </p:nvPr>
        </p:nvSpPr>
        <p:spPr/>
        <p:txBody>
          <a:bodyPr/>
          <a:lstStyle/>
          <a:p>
            <a:fld id="{424AA6A6-1C88-48CB-8870-E35D9A913366}" type="slidenum">
              <a:rPr lang="zh-TW" altLang="en-US" sz="1400" smtClean="0"/>
              <a:t>32</a:t>
            </a:fld>
            <a:endParaRPr lang="zh-TW" altLang="en-US" dirty="0"/>
          </a:p>
        </p:txBody>
      </p:sp>
    </p:spTree>
    <p:extLst>
      <p:ext uri="{BB962C8B-B14F-4D97-AF65-F5344CB8AC3E}">
        <p14:creationId xmlns:p14="http://schemas.microsoft.com/office/powerpoint/2010/main" val="23219930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6392C3F1-1AC6-40A5-AE28-EE16C7841958}"/>
              </a:ext>
            </a:extLst>
          </p:cNvPr>
          <p:cNvSpPr>
            <a:spLocks noGrp="1"/>
          </p:cNvSpPr>
          <p:nvPr>
            <p:ph idx="1"/>
          </p:nvPr>
        </p:nvSpPr>
        <p:spPr>
          <a:xfrm>
            <a:off x="1524000" y="2776118"/>
            <a:ext cx="9143999" cy="4351338"/>
          </a:xfrm>
        </p:spPr>
        <p:txBody>
          <a:bodyPr>
            <a:normAutofit/>
          </a:bodyPr>
          <a:lstStyle/>
          <a:p>
            <a:pPr marL="0" indent="0">
              <a:buNone/>
            </a:pPr>
            <a:r>
              <a:rPr lang="en-US" altLang="zh-TW" sz="6600" b="1" dirty="0">
                <a:latin typeface="Times New Roman" panose="02020603050405020304" pitchFamily="18" charset="0"/>
                <a:cs typeface="Times New Roman" panose="02020603050405020304" pitchFamily="18" charset="0"/>
              </a:rPr>
              <a:t>Thank you for listening</a:t>
            </a:r>
          </a:p>
          <a:p>
            <a:pPr marL="0" indent="0">
              <a:buNone/>
            </a:pPr>
            <a:endParaRPr lang="zh-TW" altLang="en-US" sz="6600" dirty="0">
              <a:latin typeface="Times New Roman" panose="02020603050405020304" pitchFamily="18" charset="0"/>
              <a:cs typeface="Times New Roman" panose="02020603050405020304" pitchFamily="18" charset="0"/>
            </a:endParaRPr>
          </a:p>
        </p:txBody>
      </p:sp>
      <p:sp>
        <p:nvSpPr>
          <p:cNvPr id="4" name="投影片編號版面配置區 3">
            <a:extLst>
              <a:ext uri="{FF2B5EF4-FFF2-40B4-BE49-F238E27FC236}">
                <a16:creationId xmlns:a16="http://schemas.microsoft.com/office/drawing/2014/main" id="{8459112F-8625-4EE9-9A8E-71DDA689CBF4}"/>
              </a:ext>
            </a:extLst>
          </p:cNvPr>
          <p:cNvSpPr>
            <a:spLocks noGrp="1"/>
          </p:cNvSpPr>
          <p:nvPr>
            <p:ph type="sldNum" sz="quarter" idx="12"/>
          </p:nvPr>
        </p:nvSpPr>
        <p:spPr/>
        <p:txBody>
          <a:bodyPr/>
          <a:lstStyle/>
          <a:p>
            <a:fld id="{424AA6A6-1C88-48CB-8870-E35D9A913366}" type="slidenum">
              <a:rPr lang="zh-TW" altLang="en-US" smtClean="0"/>
              <a:t>33</a:t>
            </a:fld>
            <a:endParaRPr lang="zh-TW" altLang="en-US"/>
          </a:p>
        </p:txBody>
      </p:sp>
    </p:spTree>
    <p:extLst>
      <p:ext uri="{BB962C8B-B14F-4D97-AF65-F5344CB8AC3E}">
        <p14:creationId xmlns:p14="http://schemas.microsoft.com/office/powerpoint/2010/main" val="878416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75BD3FC8-1A1E-44F0-A3BF-5F3BB388C347}"/>
              </a:ext>
            </a:extLst>
          </p:cNvPr>
          <p:cNvSpPr>
            <a:spLocks noGrp="1"/>
          </p:cNvSpPr>
          <p:nvPr>
            <p:ph idx="1"/>
          </p:nvPr>
        </p:nvSpPr>
        <p:spPr>
          <a:xfrm>
            <a:off x="838200" y="347870"/>
            <a:ext cx="10515600" cy="5829093"/>
          </a:xfrm>
        </p:spPr>
        <p:txBody>
          <a:bodyPr>
            <a:normAutofit/>
          </a:bodyPr>
          <a:lstStyle/>
          <a:p>
            <a:r>
              <a:rPr lang="en-US" altLang="zh-TW" sz="2600" dirty="0">
                <a:latin typeface="Times New Roman" panose="02020603050405020304" pitchFamily="18" charset="0"/>
                <a:cs typeface="Times New Roman" panose="02020603050405020304" pitchFamily="18" charset="0"/>
              </a:rPr>
              <a:t>Our study employs the visual task adaptation benchmark (or VTAB) [71]</a:t>
            </a:r>
          </a:p>
          <a:p>
            <a:r>
              <a:rPr lang="en-US" altLang="zh-TW" sz="2600" dirty="0">
                <a:latin typeface="Times New Roman" panose="02020603050405020304" pitchFamily="18" charset="0"/>
                <a:cs typeface="Times New Roman" panose="02020603050405020304" pitchFamily="18" charset="0"/>
              </a:rPr>
              <a:t>We present a transfer learning framework using prompt tuning [34,36]. The technique has been used for transfer learning of discriminative models for vision tasks [1,26], this work appears to be </a:t>
            </a:r>
            <a:r>
              <a:rPr lang="en-US" altLang="zh-TW" sz="2600" b="1" dirty="0">
                <a:latin typeface="Times New Roman" panose="02020603050405020304" pitchFamily="18" charset="0"/>
                <a:cs typeface="Times New Roman" panose="02020603050405020304" pitchFamily="18" charset="0"/>
              </a:rPr>
              <a:t>the first to adopt prompt tuning for transfer learning of image synthesis.</a:t>
            </a:r>
          </a:p>
          <a:p>
            <a:endParaRPr lang="en-US" altLang="zh-TW" sz="2600" dirty="0"/>
          </a:p>
        </p:txBody>
      </p:sp>
      <p:sp>
        <p:nvSpPr>
          <p:cNvPr id="7" name="文字方塊 6">
            <a:extLst>
              <a:ext uri="{FF2B5EF4-FFF2-40B4-BE49-F238E27FC236}">
                <a16:creationId xmlns:a16="http://schemas.microsoft.com/office/drawing/2014/main" id="{3EE8D3C6-8178-4195-9C2C-D46D282F38E8}"/>
              </a:ext>
            </a:extLst>
          </p:cNvPr>
          <p:cNvSpPr txBox="1"/>
          <p:nvPr/>
        </p:nvSpPr>
        <p:spPr>
          <a:xfrm>
            <a:off x="69415" y="2760643"/>
            <a:ext cx="12053170" cy="3600986"/>
          </a:xfrm>
          <a:prstGeom prst="rect">
            <a:avLst/>
          </a:prstGeom>
          <a:noFill/>
        </p:spPr>
        <p:txBody>
          <a:bodyPr wrap="square" rtlCol="0">
            <a:spAutoFit/>
          </a:bodyPr>
          <a:lstStyle/>
          <a:p>
            <a:r>
              <a:rPr lang="en-US" altLang="zh-TW" sz="1200" dirty="0">
                <a:latin typeface="Times New Roman" panose="02020603050405020304" pitchFamily="18" charset="0"/>
                <a:cs typeface="Times New Roman" panose="02020603050405020304" pitchFamily="18" charset="0"/>
              </a:rPr>
              <a:t>[6] </a:t>
            </a:r>
            <a:r>
              <a:rPr lang="en-US" altLang="zh-TW" sz="1200" dirty="0" err="1">
                <a:latin typeface="Times New Roman" panose="02020603050405020304" pitchFamily="18" charset="0"/>
                <a:cs typeface="Times New Roman" panose="02020603050405020304" pitchFamily="18" charset="0"/>
              </a:rPr>
              <a:t>Huiwen</a:t>
            </a:r>
            <a:r>
              <a:rPr lang="en-US" altLang="zh-TW" sz="1200" dirty="0">
                <a:latin typeface="Times New Roman" panose="02020603050405020304" pitchFamily="18" charset="0"/>
                <a:cs typeface="Times New Roman" panose="02020603050405020304" pitchFamily="18" charset="0"/>
              </a:rPr>
              <a:t> Chang, Han Zhang, Lu Jiang, Ce Liu, and William T Freeman. </a:t>
            </a:r>
            <a:r>
              <a:rPr lang="en-US" altLang="zh-TW" sz="1200" dirty="0" err="1">
                <a:latin typeface="Times New Roman" panose="02020603050405020304" pitchFamily="18" charset="0"/>
                <a:cs typeface="Times New Roman" panose="02020603050405020304" pitchFamily="18" charset="0"/>
              </a:rPr>
              <a:t>Maskgit</a:t>
            </a:r>
            <a:r>
              <a:rPr lang="en-US" altLang="zh-TW" sz="1200" dirty="0">
                <a:latin typeface="Times New Roman" panose="02020603050405020304" pitchFamily="18" charset="0"/>
                <a:cs typeface="Times New Roman" panose="02020603050405020304" pitchFamily="18" charset="0"/>
              </a:rPr>
              <a:t>: Masked generative image transformer.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a:t>
            </a:r>
            <a:r>
              <a:rPr lang="en-US" altLang="zh-TW" sz="1200" dirty="0">
                <a:latin typeface="Times New Roman" panose="02020603050405020304" pitchFamily="18" charset="0"/>
                <a:cs typeface="Times New Roman" panose="02020603050405020304" pitchFamily="18" charset="0"/>
              </a:rPr>
              <a:t>:2202.04200, 2022. </a:t>
            </a:r>
            <a:r>
              <a:rPr lang="en-US" altLang="zh-TW" sz="1200" dirty="0">
                <a:solidFill>
                  <a:srgbClr val="FF0000"/>
                </a:solidFill>
                <a:latin typeface="Times New Roman" panose="02020603050405020304" pitchFamily="18" charset="0"/>
                <a:cs typeface="Times New Roman" panose="02020603050405020304" pitchFamily="18" charset="0"/>
              </a:rPr>
              <a:t>1, 2, 3, 4, 6, 7, 10</a:t>
            </a:r>
          </a:p>
          <a:p>
            <a:r>
              <a:rPr lang="en-US" altLang="zh-TW" sz="1200" dirty="0">
                <a:latin typeface="Times New Roman" panose="02020603050405020304" pitchFamily="18" charset="0"/>
                <a:cs typeface="Times New Roman" panose="02020603050405020304" pitchFamily="18" charset="0"/>
              </a:rPr>
              <a:t>[12] Ming Ding, </a:t>
            </a:r>
            <a:r>
              <a:rPr lang="en-US" altLang="zh-TW" sz="1200" dirty="0" err="1">
                <a:latin typeface="Times New Roman" panose="02020603050405020304" pitchFamily="18" charset="0"/>
                <a:cs typeface="Times New Roman" panose="02020603050405020304" pitchFamily="18" charset="0"/>
              </a:rPr>
              <a:t>Zhuoyi</a:t>
            </a:r>
            <a:r>
              <a:rPr lang="en-US" altLang="zh-TW" sz="1200" dirty="0">
                <a:latin typeface="Times New Roman" panose="02020603050405020304" pitchFamily="18" charset="0"/>
                <a:cs typeface="Times New Roman" panose="02020603050405020304" pitchFamily="18" charset="0"/>
              </a:rPr>
              <a:t> Yang, </a:t>
            </a:r>
            <a:r>
              <a:rPr lang="en-US" altLang="zh-TW" sz="1200" dirty="0" err="1">
                <a:latin typeface="Times New Roman" panose="02020603050405020304" pitchFamily="18" charset="0"/>
                <a:cs typeface="Times New Roman" panose="02020603050405020304" pitchFamily="18" charset="0"/>
              </a:rPr>
              <a:t>Wenyi</a:t>
            </a:r>
            <a:r>
              <a:rPr lang="en-US" altLang="zh-TW" sz="1200" dirty="0">
                <a:latin typeface="Times New Roman" panose="02020603050405020304" pitchFamily="18" charset="0"/>
                <a:cs typeface="Times New Roman" panose="02020603050405020304" pitchFamily="18" charset="0"/>
              </a:rPr>
              <a:t> Hong, Wendi Zheng, Chang Zhou, Da Yin, </a:t>
            </a:r>
            <a:r>
              <a:rPr lang="en-US" altLang="zh-TW" sz="1200" dirty="0" err="1">
                <a:latin typeface="Times New Roman" panose="02020603050405020304" pitchFamily="18" charset="0"/>
                <a:cs typeface="Times New Roman" panose="02020603050405020304" pitchFamily="18" charset="0"/>
              </a:rPr>
              <a:t>Junyang</a:t>
            </a:r>
            <a:r>
              <a:rPr lang="en-US" altLang="zh-TW" sz="1200" dirty="0">
                <a:latin typeface="Times New Roman" panose="02020603050405020304" pitchFamily="18" charset="0"/>
                <a:cs typeface="Times New Roman" panose="02020603050405020304" pitchFamily="18" charset="0"/>
              </a:rPr>
              <a:t> Lin, Xu Zou, Zhou Shao, </a:t>
            </a:r>
            <a:r>
              <a:rPr lang="en-US" altLang="zh-TW" sz="1200" dirty="0" err="1">
                <a:latin typeface="Times New Roman" panose="02020603050405020304" pitchFamily="18" charset="0"/>
                <a:cs typeface="Times New Roman" panose="02020603050405020304" pitchFamily="18" charset="0"/>
              </a:rPr>
              <a:t>Hongxia</a:t>
            </a:r>
            <a:r>
              <a:rPr lang="en-US" altLang="zh-TW" sz="1200" dirty="0">
                <a:latin typeface="Times New Roman" panose="02020603050405020304" pitchFamily="18" charset="0"/>
                <a:cs typeface="Times New Roman" panose="02020603050405020304" pitchFamily="18" charset="0"/>
              </a:rPr>
              <a:t> Yang, et al. </a:t>
            </a:r>
            <a:r>
              <a:rPr lang="en-US" altLang="zh-TW" sz="1200" dirty="0" err="1">
                <a:latin typeface="Times New Roman" panose="02020603050405020304" pitchFamily="18" charset="0"/>
                <a:cs typeface="Times New Roman" panose="02020603050405020304" pitchFamily="18" charset="0"/>
              </a:rPr>
              <a:t>Cogview</a:t>
            </a:r>
            <a:r>
              <a:rPr lang="en-US" altLang="zh-TW" sz="1200" dirty="0">
                <a:latin typeface="Times New Roman" panose="02020603050405020304" pitchFamily="18" charset="0"/>
                <a:cs typeface="Times New Roman" panose="02020603050405020304" pitchFamily="18" charset="0"/>
              </a:rPr>
              <a:t>: Mastering text-to-image generation via transformers. </a:t>
            </a:r>
            <a:r>
              <a:rPr lang="en-US" altLang="zh-TW" sz="1200" i="1" dirty="0">
                <a:latin typeface="Times New Roman" panose="02020603050405020304" pitchFamily="18" charset="0"/>
                <a:cs typeface="Times New Roman" panose="02020603050405020304" pitchFamily="18" charset="0"/>
              </a:rPr>
              <a:t>Advances in Neural Information Processing Systems</a:t>
            </a:r>
            <a:r>
              <a:rPr lang="en-US" altLang="zh-TW" sz="1200" dirty="0">
                <a:latin typeface="Times New Roman" panose="02020603050405020304" pitchFamily="18" charset="0"/>
                <a:cs typeface="Times New Roman" panose="02020603050405020304" pitchFamily="18" charset="0"/>
              </a:rPr>
              <a:t>, 34:19822–19835, 2021. </a:t>
            </a:r>
            <a:r>
              <a:rPr lang="en-US" altLang="zh-TW" sz="1200" dirty="0">
                <a:solidFill>
                  <a:srgbClr val="FF0000"/>
                </a:solidFill>
                <a:latin typeface="Times New Roman" panose="02020603050405020304" pitchFamily="18" charset="0"/>
                <a:cs typeface="Times New Roman" panose="02020603050405020304" pitchFamily="18" charset="0"/>
              </a:rPr>
              <a:t>1, 2 </a:t>
            </a:r>
          </a:p>
          <a:p>
            <a:r>
              <a:rPr lang="en-US" altLang="zh-TW" sz="1200" dirty="0">
                <a:latin typeface="Times New Roman" panose="02020603050405020304" pitchFamily="18" charset="0"/>
                <a:cs typeface="Times New Roman" panose="02020603050405020304" pitchFamily="18" charset="0"/>
              </a:rPr>
              <a:t>[14] Patrick </a:t>
            </a:r>
            <a:r>
              <a:rPr lang="en-US" altLang="zh-TW" sz="1200" dirty="0" err="1">
                <a:latin typeface="Times New Roman" panose="02020603050405020304" pitchFamily="18" charset="0"/>
                <a:cs typeface="Times New Roman" panose="02020603050405020304" pitchFamily="18" charset="0"/>
              </a:rPr>
              <a:t>Esser</a:t>
            </a:r>
            <a:r>
              <a:rPr lang="en-US" altLang="zh-TW" sz="1200" dirty="0">
                <a:latin typeface="Times New Roman" panose="02020603050405020304" pitchFamily="18" charset="0"/>
                <a:cs typeface="Times New Roman" panose="02020603050405020304" pitchFamily="18" charset="0"/>
              </a:rPr>
              <a:t>, Robin </a:t>
            </a:r>
            <a:r>
              <a:rPr lang="en-US" altLang="zh-TW" sz="1200" dirty="0" err="1">
                <a:latin typeface="Times New Roman" panose="02020603050405020304" pitchFamily="18" charset="0"/>
                <a:cs typeface="Times New Roman" panose="02020603050405020304" pitchFamily="18" charset="0"/>
              </a:rPr>
              <a:t>Rombach</a:t>
            </a:r>
            <a:r>
              <a:rPr lang="en-US" altLang="zh-TW" sz="1200" dirty="0">
                <a:latin typeface="Times New Roman" panose="02020603050405020304" pitchFamily="18" charset="0"/>
                <a:cs typeface="Times New Roman" panose="02020603050405020304" pitchFamily="18" charset="0"/>
              </a:rPr>
              <a:t>, and Bjorn </a:t>
            </a:r>
            <a:r>
              <a:rPr lang="en-US" altLang="zh-TW" sz="1200" dirty="0" err="1">
                <a:latin typeface="Times New Roman" panose="02020603050405020304" pitchFamily="18" charset="0"/>
                <a:cs typeface="Times New Roman" panose="02020603050405020304" pitchFamily="18" charset="0"/>
              </a:rPr>
              <a:t>Ommer</a:t>
            </a:r>
            <a:r>
              <a:rPr lang="en-US" altLang="zh-TW" sz="1200" dirty="0">
                <a:latin typeface="Times New Roman" panose="02020603050405020304" pitchFamily="18" charset="0"/>
                <a:cs typeface="Times New Roman" panose="02020603050405020304" pitchFamily="18" charset="0"/>
              </a:rPr>
              <a:t>. Taming transformers for high-resolution image synthesis.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12873–12883, 2021. </a:t>
            </a:r>
            <a:r>
              <a:rPr lang="en-US" altLang="zh-TW" sz="1200" dirty="0">
                <a:solidFill>
                  <a:srgbClr val="FF0000"/>
                </a:solidFill>
                <a:latin typeface="Times New Roman" panose="02020603050405020304" pitchFamily="18" charset="0"/>
                <a:cs typeface="Times New Roman" panose="02020603050405020304" pitchFamily="18" charset="0"/>
              </a:rPr>
              <a:t>1, 2, 3, 4, 6</a:t>
            </a:r>
          </a:p>
          <a:p>
            <a:r>
              <a:rPr lang="en-US" altLang="zh-TW" sz="1200" dirty="0">
                <a:latin typeface="Times New Roman" panose="02020603050405020304" pitchFamily="18" charset="0"/>
                <a:cs typeface="Times New Roman" panose="02020603050405020304" pitchFamily="18" charset="0"/>
              </a:rPr>
              <a:t>[47] Aditya Ramesh, Mikhail Pavlov, Gabriel Goh, Scott Gray, Chelsea Voss, Alec Radford, Mark Chen, and Ilya </a:t>
            </a:r>
            <a:r>
              <a:rPr lang="en-US" altLang="zh-TW" sz="1200" dirty="0" err="1">
                <a:latin typeface="Times New Roman" panose="02020603050405020304" pitchFamily="18" charset="0"/>
                <a:cs typeface="Times New Roman" panose="02020603050405020304" pitchFamily="18" charset="0"/>
              </a:rPr>
              <a:t>Sutskever</a:t>
            </a:r>
            <a:r>
              <a:rPr lang="en-US" altLang="zh-TW" sz="1200" dirty="0">
                <a:latin typeface="Times New Roman" panose="02020603050405020304" pitchFamily="18" charset="0"/>
                <a:cs typeface="Times New Roman" panose="02020603050405020304" pitchFamily="18" charset="0"/>
              </a:rPr>
              <a:t>. Zero-shot text-to-image generation. In Marina </a:t>
            </a:r>
            <a:r>
              <a:rPr lang="en-US" altLang="zh-TW" sz="1200" dirty="0" err="1">
                <a:latin typeface="Times New Roman" panose="02020603050405020304" pitchFamily="18" charset="0"/>
                <a:cs typeface="Times New Roman" panose="02020603050405020304" pitchFamily="18" charset="0"/>
              </a:rPr>
              <a:t>Meila</a:t>
            </a:r>
            <a:r>
              <a:rPr lang="en-US" altLang="zh-TW" sz="1200" dirty="0">
                <a:latin typeface="Times New Roman" panose="02020603050405020304" pitchFamily="18" charset="0"/>
                <a:cs typeface="Times New Roman" panose="02020603050405020304" pitchFamily="18" charset="0"/>
              </a:rPr>
              <a:t> and Tong Zhang, editors</a:t>
            </a:r>
            <a:r>
              <a:rPr lang="en-US" altLang="zh-TW" sz="1200" i="1" dirty="0">
                <a:latin typeface="Times New Roman" panose="02020603050405020304" pitchFamily="18" charset="0"/>
                <a:cs typeface="Times New Roman" panose="02020603050405020304" pitchFamily="18" charset="0"/>
              </a:rPr>
              <a:t>, ICM</a:t>
            </a:r>
            <a:r>
              <a:rPr lang="en-US" altLang="zh-TW" sz="1200" dirty="0">
                <a:latin typeface="Times New Roman" panose="02020603050405020304" pitchFamily="18" charset="0"/>
                <a:cs typeface="Times New Roman" panose="02020603050405020304" pitchFamily="18" charset="0"/>
              </a:rPr>
              <a:t>L, 2021. </a:t>
            </a:r>
            <a:r>
              <a:rPr lang="en-US" altLang="zh-TW" sz="1200" b="1" dirty="0">
                <a:solidFill>
                  <a:srgbClr val="FF0000"/>
                </a:solidFill>
                <a:latin typeface="Times New Roman" panose="02020603050405020304" pitchFamily="18" charset="0"/>
                <a:cs typeface="Times New Roman" panose="02020603050405020304" pitchFamily="18" charset="0"/>
              </a:rPr>
              <a:t>1, 2</a:t>
            </a:r>
          </a:p>
          <a:p>
            <a:r>
              <a:rPr lang="en-US" altLang="zh-TW" sz="1200" dirty="0">
                <a:latin typeface="Times New Roman" panose="02020603050405020304" pitchFamily="18" charset="0"/>
                <a:cs typeface="Times New Roman" panose="02020603050405020304" pitchFamily="18" charset="0"/>
              </a:rPr>
              <a:t>[67] </a:t>
            </a:r>
            <a:r>
              <a:rPr lang="en-US" altLang="zh-TW" sz="1200" dirty="0" err="1">
                <a:latin typeface="Times New Roman" panose="02020603050405020304" pitchFamily="18" charset="0"/>
                <a:cs typeface="Times New Roman" panose="02020603050405020304" pitchFamily="18" charset="0"/>
              </a:rPr>
              <a:t>Chenfei</a:t>
            </a:r>
            <a:r>
              <a:rPr lang="en-US" altLang="zh-TW" sz="1200" dirty="0">
                <a:latin typeface="Times New Roman" panose="02020603050405020304" pitchFamily="18" charset="0"/>
                <a:cs typeface="Times New Roman" panose="02020603050405020304" pitchFamily="18" charset="0"/>
              </a:rPr>
              <a:t> Wu, Jian Liang, Lei Ji, Fan Yang, </a:t>
            </a:r>
            <a:r>
              <a:rPr lang="en-US" altLang="zh-TW" sz="1200" dirty="0" err="1">
                <a:latin typeface="Times New Roman" panose="02020603050405020304" pitchFamily="18" charset="0"/>
                <a:cs typeface="Times New Roman" panose="02020603050405020304" pitchFamily="18" charset="0"/>
              </a:rPr>
              <a:t>Yuejian</a:t>
            </a:r>
            <a:r>
              <a:rPr lang="en-US" altLang="zh-TW" sz="1200" dirty="0">
                <a:latin typeface="Times New Roman" panose="02020603050405020304" pitchFamily="18" charset="0"/>
                <a:cs typeface="Times New Roman" panose="02020603050405020304" pitchFamily="18" charset="0"/>
              </a:rPr>
              <a:t> Fang, </a:t>
            </a:r>
            <a:r>
              <a:rPr lang="en-US" altLang="zh-TW" sz="1200" dirty="0" err="1">
                <a:latin typeface="Times New Roman" panose="02020603050405020304" pitchFamily="18" charset="0"/>
                <a:cs typeface="Times New Roman" panose="02020603050405020304" pitchFamily="18" charset="0"/>
              </a:rPr>
              <a:t>Daxin</a:t>
            </a:r>
            <a:r>
              <a:rPr lang="en-US" altLang="zh-TW" sz="1200" dirty="0">
                <a:latin typeface="Times New Roman" panose="02020603050405020304" pitchFamily="18" charset="0"/>
                <a:cs typeface="Times New Roman" panose="02020603050405020304" pitchFamily="18" charset="0"/>
              </a:rPr>
              <a:t> Jiang, and Nan </a:t>
            </a:r>
            <a:r>
              <a:rPr lang="en-US" altLang="zh-TW" sz="1200" dirty="0" err="1">
                <a:latin typeface="Times New Roman" panose="02020603050405020304" pitchFamily="18" charset="0"/>
                <a:cs typeface="Times New Roman" panose="02020603050405020304" pitchFamily="18" charset="0"/>
              </a:rPr>
              <a:t>Duan</a:t>
            </a:r>
            <a:r>
              <a:rPr lang="en-US" altLang="zh-TW" sz="1200" dirty="0">
                <a:latin typeface="Times New Roman" panose="02020603050405020304" pitchFamily="18" charset="0"/>
                <a:cs typeface="Times New Roman" panose="02020603050405020304" pitchFamily="18" charset="0"/>
              </a:rPr>
              <a:t>. NÜWA: Visual synthesis pre-training for neural visual world creation.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arXiv:2111.12417</a:t>
            </a:r>
            <a:r>
              <a:rPr lang="en-US" altLang="zh-TW" sz="1200" dirty="0">
                <a:latin typeface="Times New Roman" panose="02020603050405020304" pitchFamily="18" charset="0"/>
                <a:cs typeface="Times New Roman" panose="02020603050405020304" pitchFamily="18" charset="0"/>
              </a:rPr>
              <a:t>, 2021. </a:t>
            </a:r>
            <a:r>
              <a:rPr lang="en-US" altLang="zh-TW" sz="1200" dirty="0">
                <a:solidFill>
                  <a:srgbClr val="FF0000"/>
                </a:solidFill>
                <a:latin typeface="Times New Roman" panose="02020603050405020304" pitchFamily="18" charset="0"/>
                <a:cs typeface="Times New Roman" panose="02020603050405020304" pitchFamily="18" charset="0"/>
              </a:rPr>
              <a:t>1, 2</a:t>
            </a:r>
          </a:p>
          <a:p>
            <a:r>
              <a:rPr lang="en-US" altLang="zh-TW" sz="1200" dirty="0">
                <a:latin typeface="Times New Roman" panose="02020603050405020304" pitchFamily="18" charset="0"/>
                <a:cs typeface="Times New Roman" panose="02020603050405020304" pitchFamily="18" charset="0"/>
              </a:rPr>
              <a:t>[70] </a:t>
            </a:r>
            <a:r>
              <a:rPr lang="en-US" altLang="zh-TW" sz="1200" dirty="0" err="1">
                <a:latin typeface="Times New Roman" panose="02020603050405020304" pitchFamily="18" charset="0"/>
                <a:cs typeface="Times New Roman" panose="02020603050405020304" pitchFamily="18" charset="0"/>
              </a:rPr>
              <a:t>Jiahui</a:t>
            </a:r>
            <a:r>
              <a:rPr lang="en-US" altLang="zh-TW" sz="1200" dirty="0">
                <a:latin typeface="Times New Roman" panose="02020603050405020304" pitchFamily="18" charset="0"/>
                <a:cs typeface="Times New Roman" panose="02020603050405020304" pitchFamily="18" charset="0"/>
              </a:rPr>
              <a:t> Yu, </a:t>
            </a:r>
            <a:r>
              <a:rPr lang="en-US" altLang="zh-TW" sz="1200" dirty="0" err="1">
                <a:latin typeface="Times New Roman" panose="02020603050405020304" pitchFamily="18" charset="0"/>
                <a:cs typeface="Times New Roman" panose="02020603050405020304" pitchFamily="18" charset="0"/>
              </a:rPr>
              <a:t>Yuanzhong</a:t>
            </a:r>
            <a:r>
              <a:rPr lang="en-US" altLang="zh-TW" sz="1200" dirty="0">
                <a:latin typeface="Times New Roman" panose="02020603050405020304" pitchFamily="18" charset="0"/>
                <a:cs typeface="Times New Roman" panose="02020603050405020304" pitchFamily="18" charset="0"/>
              </a:rPr>
              <a:t> Xu, Jing Yu Koh, Thang Luong, </a:t>
            </a:r>
            <a:r>
              <a:rPr lang="en-US" altLang="zh-TW" sz="1200" dirty="0" err="1">
                <a:latin typeface="Times New Roman" panose="02020603050405020304" pitchFamily="18" charset="0"/>
                <a:cs typeface="Times New Roman" panose="02020603050405020304" pitchFamily="18" charset="0"/>
              </a:rPr>
              <a:t>Gunjan</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Baid</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Zirui</a:t>
            </a:r>
            <a:r>
              <a:rPr lang="en-US" altLang="zh-TW" sz="1200" dirty="0">
                <a:latin typeface="Times New Roman" panose="02020603050405020304" pitchFamily="18" charset="0"/>
                <a:cs typeface="Times New Roman" panose="02020603050405020304" pitchFamily="18" charset="0"/>
              </a:rPr>
              <a:t> Wang, Vijay Vasudevan, Alexander Ku, </a:t>
            </a:r>
            <a:r>
              <a:rPr lang="en-US" altLang="zh-TW" sz="1200" dirty="0" err="1">
                <a:latin typeface="Times New Roman" panose="02020603050405020304" pitchFamily="18" charset="0"/>
                <a:cs typeface="Times New Roman" panose="02020603050405020304" pitchFamily="18" charset="0"/>
              </a:rPr>
              <a:t>Yinfei</a:t>
            </a:r>
            <a:r>
              <a:rPr lang="en-US" altLang="zh-TW" sz="1200" dirty="0">
                <a:latin typeface="Times New Roman" panose="02020603050405020304" pitchFamily="18" charset="0"/>
                <a:cs typeface="Times New Roman" panose="02020603050405020304" pitchFamily="18" charset="0"/>
              </a:rPr>
              <a:t> Yang, </a:t>
            </a:r>
            <a:r>
              <a:rPr lang="en-US" altLang="zh-TW" sz="1200" dirty="0" err="1">
                <a:latin typeface="Times New Roman" panose="02020603050405020304" pitchFamily="18" charset="0"/>
                <a:cs typeface="Times New Roman" panose="02020603050405020304" pitchFamily="18" charset="0"/>
              </a:rPr>
              <a:t>Burcu</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Karagol</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Ayan</a:t>
            </a:r>
            <a:r>
              <a:rPr lang="en-US" altLang="zh-TW" sz="1200" dirty="0">
                <a:latin typeface="Times New Roman" panose="02020603050405020304" pitchFamily="18" charset="0"/>
                <a:cs typeface="Times New Roman" panose="02020603050405020304" pitchFamily="18" charset="0"/>
              </a:rPr>
              <a:t>, et al. Scaling autoregressive models for content-rich text-to-image </a:t>
            </a:r>
            <a:r>
              <a:rPr lang="sv-SE" altLang="zh-TW" sz="1200" dirty="0">
                <a:latin typeface="Times New Roman" panose="02020603050405020304" pitchFamily="18" charset="0"/>
                <a:cs typeface="Times New Roman" panose="02020603050405020304" pitchFamily="18" charset="0"/>
              </a:rPr>
              <a:t>generation. </a:t>
            </a:r>
            <a:r>
              <a:rPr lang="sv-SE" altLang="zh-TW" sz="1200" i="1" dirty="0">
                <a:latin typeface="Times New Roman" panose="02020603050405020304" pitchFamily="18" charset="0"/>
                <a:cs typeface="Times New Roman" panose="02020603050405020304" pitchFamily="18" charset="0"/>
              </a:rPr>
              <a:t>arXiv preprint arXiv:2206.10789</a:t>
            </a:r>
            <a:r>
              <a:rPr lang="sv-SE" altLang="zh-TW" sz="1200" dirty="0">
                <a:latin typeface="Times New Roman" panose="02020603050405020304" pitchFamily="18" charset="0"/>
                <a:cs typeface="Times New Roman" panose="02020603050405020304" pitchFamily="18" charset="0"/>
              </a:rPr>
              <a:t>, 2022. </a:t>
            </a:r>
            <a:r>
              <a:rPr lang="sv-SE" altLang="zh-TW" sz="1200" dirty="0">
                <a:solidFill>
                  <a:srgbClr val="FF0000"/>
                </a:solidFill>
                <a:latin typeface="Times New Roman" panose="02020603050405020304" pitchFamily="18" charset="0"/>
                <a:cs typeface="Times New Roman" panose="02020603050405020304" pitchFamily="18" charset="0"/>
              </a:rPr>
              <a:t>1, 2</a:t>
            </a:r>
          </a:p>
          <a:p>
            <a:r>
              <a:rPr lang="en-US" altLang="zh-TW" sz="1200" dirty="0">
                <a:latin typeface="Times New Roman" panose="02020603050405020304" pitchFamily="18" charset="0"/>
                <a:cs typeface="Times New Roman" panose="02020603050405020304" pitchFamily="18" charset="0"/>
              </a:rPr>
              <a:t>[71] </a:t>
            </a:r>
            <a:r>
              <a:rPr lang="en-US" altLang="zh-TW" sz="1200" dirty="0" err="1">
                <a:latin typeface="Times New Roman" panose="02020603050405020304" pitchFamily="18" charset="0"/>
                <a:cs typeface="Times New Roman" panose="02020603050405020304" pitchFamily="18" charset="0"/>
              </a:rPr>
              <a:t>Xiaohua</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Zhai</a:t>
            </a:r>
            <a:r>
              <a:rPr lang="en-US" altLang="zh-TW" sz="1200" dirty="0">
                <a:latin typeface="Times New Roman" panose="02020603050405020304" pitchFamily="18" charset="0"/>
                <a:cs typeface="Times New Roman" panose="02020603050405020304" pitchFamily="18" charset="0"/>
              </a:rPr>
              <a:t>, Joan </a:t>
            </a:r>
            <a:r>
              <a:rPr lang="en-US" altLang="zh-TW" sz="1200" dirty="0" err="1">
                <a:latin typeface="Times New Roman" panose="02020603050405020304" pitchFamily="18" charset="0"/>
                <a:cs typeface="Times New Roman" panose="02020603050405020304" pitchFamily="18" charset="0"/>
              </a:rPr>
              <a:t>Puigcerver</a:t>
            </a:r>
            <a:r>
              <a:rPr lang="en-US" altLang="zh-TW" sz="1200" dirty="0">
                <a:latin typeface="Times New Roman" panose="02020603050405020304" pitchFamily="18" charset="0"/>
                <a:cs typeface="Times New Roman" panose="02020603050405020304" pitchFamily="18" charset="0"/>
              </a:rPr>
              <a:t>, Alexander Kolesnikov, Pierre </a:t>
            </a:r>
            <a:r>
              <a:rPr lang="en-US" altLang="zh-TW" sz="1200" dirty="0" err="1">
                <a:latin typeface="Times New Roman" panose="02020603050405020304" pitchFamily="18" charset="0"/>
                <a:cs typeface="Times New Roman" panose="02020603050405020304" pitchFamily="18" charset="0"/>
              </a:rPr>
              <a:t>Ruyssen</a:t>
            </a:r>
            <a:r>
              <a:rPr lang="en-US" altLang="zh-TW" sz="1200" dirty="0">
                <a:latin typeface="Times New Roman" panose="02020603050405020304" pitchFamily="18" charset="0"/>
                <a:cs typeface="Times New Roman" panose="02020603050405020304" pitchFamily="18" charset="0"/>
              </a:rPr>
              <a:t>, Carlos </a:t>
            </a:r>
            <a:r>
              <a:rPr lang="en-US" altLang="zh-TW" sz="1200" dirty="0" err="1">
                <a:latin typeface="Times New Roman" panose="02020603050405020304" pitchFamily="18" charset="0"/>
                <a:cs typeface="Times New Roman" panose="02020603050405020304" pitchFamily="18" charset="0"/>
              </a:rPr>
              <a:t>Riquelme</a:t>
            </a:r>
            <a:r>
              <a:rPr lang="en-US" altLang="zh-TW" sz="1200" dirty="0">
                <a:latin typeface="Times New Roman" panose="02020603050405020304" pitchFamily="18" charset="0"/>
                <a:cs typeface="Times New Roman" panose="02020603050405020304" pitchFamily="18" charset="0"/>
              </a:rPr>
              <a:t>, Mario </a:t>
            </a:r>
            <a:r>
              <a:rPr lang="en-US" altLang="zh-TW" sz="1200" dirty="0" err="1">
                <a:latin typeface="Times New Roman" panose="02020603050405020304" pitchFamily="18" charset="0"/>
                <a:cs typeface="Times New Roman" panose="02020603050405020304" pitchFamily="18" charset="0"/>
              </a:rPr>
              <a:t>Lucic</a:t>
            </a:r>
            <a:r>
              <a:rPr lang="en-US" altLang="zh-TW" sz="1200" dirty="0">
                <a:latin typeface="Times New Roman" panose="02020603050405020304" pitchFamily="18" charset="0"/>
                <a:cs typeface="Times New Roman" panose="02020603050405020304" pitchFamily="18" charset="0"/>
              </a:rPr>
              <a:t>, Josip </a:t>
            </a:r>
            <a:r>
              <a:rPr lang="en-US" altLang="zh-TW" sz="1200" dirty="0" err="1">
                <a:latin typeface="Times New Roman" panose="02020603050405020304" pitchFamily="18" charset="0"/>
                <a:cs typeface="Times New Roman" panose="02020603050405020304" pitchFamily="18" charset="0"/>
              </a:rPr>
              <a:t>Djolonga</a:t>
            </a:r>
            <a:r>
              <a:rPr lang="en-US" altLang="zh-TW" sz="1200" dirty="0">
                <a:latin typeface="Times New Roman" panose="02020603050405020304" pitchFamily="18" charset="0"/>
                <a:cs typeface="Times New Roman" panose="02020603050405020304" pitchFamily="18" charset="0"/>
              </a:rPr>
              <a:t>, Andre </a:t>
            </a:r>
            <a:r>
              <a:rPr lang="en-US" altLang="zh-TW" sz="1200" dirty="0" err="1">
                <a:latin typeface="Times New Roman" panose="02020603050405020304" pitchFamily="18" charset="0"/>
                <a:cs typeface="Times New Roman" panose="02020603050405020304" pitchFamily="18" charset="0"/>
              </a:rPr>
              <a:t>Susano</a:t>
            </a:r>
            <a:r>
              <a:rPr lang="en-US" altLang="zh-TW" sz="1200" dirty="0">
                <a:latin typeface="Times New Roman" panose="02020603050405020304" pitchFamily="18" charset="0"/>
                <a:cs typeface="Times New Roman" panose="02020603050405020304" pitchFamily="18" charset="0"/>
              </a:rPr>
              <a:t> Pinto, Maxim Neumann, Alexey </a:t>
            </a:r>
            <a:r>
              <a:rPr lang="en-US" altLang="zh-TW" sz="1200" dirty="0" err="1">
                <a:latin typeface="Times New Roman" panose="02020603050405020304" pitchFamily="18" charset="0"/>
                <a:cs typeface="Times New Roman" panose="02020603050405020304" pitchFamily="18" charset="0"/>
              </a:rPr>
              <a:t>Dosovitskiy</a:t>
            </a:r>
            <a:r>
              <a:rPr lang="en-US" altLang="zh-TW" sz="1200" dirty="0">
                <a:latin typeface="Times New Roman" panose="02020603050405020304" pitchFamily="18" charset="0"/>
                <a:cs typeface="Times New Roman" panose="02020603050405020304" pitchFamily="18" charset="0"/>
              </a:rPr>
              <a:t>, et al. A large-scale study of representation learning with the visual task adaptation benchmark.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arXiv:1910.04867</a:t>
            </a:r>
            <a:r>
              <a:rPr lang="en-US" altLang="zh-TW" sz="1200" dirty="0">
                <a:latin typeface="Times New Roman" panose="02020603050405020304" pitchFamily="18" charset="0"/>
                <a:cs typeface="Times New Roman" panose="02020603050405020304" pitchFamily="18" charset="0"/>
              </a:rPr>
              <a:t>, 2019. </a:t>
            </a:r>
            <a:r>
              <a:rPr lang="en-US" altLang="zh-TW" sz="1200" dirty="0">
                <a:solidFill>
                  <a:srgbClr val="FF0000"/>
                </a:solidFill>
                <a:latin typeface="Times New Roman" panose="02020603050405020304" pitchFamily="18" charset="0"/>
                <a:cs typeface="Times New Roman" panose="02020603050405020304" pitchFamily="18" charset="0"/>
              </a:rPr>
              <a:t>1, 2, 5 </a:t>
            </a:r>
          </a:p>
          <a:p>
            <a:r>
              <a:rPr lang="en-US" altLang="zh-TW" sz="1200" dirty="0">
                <a:latin typeface="Times New Roman" panose="02020603050405020304" pitchFamily="18" charset="0"/>
                <a:cs typeface="Times New Roman" panose="02020603050405020304" pitchFamily="18" charset="0"/>
              </a:rPr>
              <a:t>[34] Brian Lester, Rami Al-</a:t>
            </a:r>
            <a:r>
              <a:rPr lang="en-US" altLang="zh-TW" sz="1200" dirty="0" err="1">
                <a:latin typeface="Times New Roman" panose="02020603050405020304" pitchFamily="18" charset="0"/>
                <a:cs typeface="Times New Roman" panose="02020603050405020304" pitchFamily="18" charset="0"/>
              </a:rPr>
              <a:t>Rfou</a:t>
            </a:r>
            <a:r>
              <a:rPr lang="en-US" altLang="zh-TW" sz="1200" dirty="0">
                <a:latin typeface="Times New Roman" panose="02020603050405020304" pitchFamily="18" charset="0"/>
                <a:cs typeface="Times New Roman" panose="02020603050405020304" pitchFamily="18" charset="0"/>
              </a:rPr>
              <a:t>, and Noah Constant. The power of scale for parameter-efficient prompt tuning. In </a:t>
            </a:r>
            <a:r>
              <a:rPr lang="en-US" altLang="zh-TW" sz="1200" i="1" dirty="0">
                <a:latin typeface="Times New Roman" panose="02020603050405020304" pitchFamily="18" charset="0"/>
                <a:cs typeface="Times New Roman" panose="02020603050405020304" pitchFamily="18" charset="0"/>
              </a:rPr>
              <a:t>Proceedings of the 2021 Conference on Empirical Methods in Natural Language Processing</a:t>
            </a:r>
            <a:r>
              <a:rPr lang="en-US" altLang="zh-TW" sz="1200" dirty="0">
                <a:latin typeface="Times New Roman" panose="02020603050405020304" pitchFamily="18" charset="0"/>
                <a:cs typeface="Times New Roman" panose="02020603050405020304" pitchFamily="18" charset="0"/>
              </a:rPr>
              <a:t>, pages 3045–3059, 2021. </a:t>
            </a:r>
            <a:r>
              <a:rPr lang="en-US" altLang="zh-TW" sz="1200" dirty="0">
                <a:solidFill>
                  <a:srgbClr val="FF0000"/>
                </a:solidFill>
                <a:latin typeface="Times New Roman" panose="02020603050405020304" pitchFamily="18" charset="0"/>
                <a:cs typeface="Times New Roman" panose="02020603050405020304" pitchFamily="18" charset="0"/>
              </a:rPr>
              <a:t>1, 2, 3, 4, 11 </a:t>
            </a:r>
          </a:p>
          <a:p>
            <a:r>
              <a:rPr lang="en-US" altLang="zh-TW" sz="1200" dirty="0">
                <a:latin typeface="Times New Roman" panose="02020603050405020304" pitchFamily="18" charset="0"/>
                <a:cs typeface="Times New Roman" panose="02020603050405020304" pitchFamily="18" charset="0"/>
              </a:rPr>
              <a:t>[36] Xiang Lisa Li and Percy Liang. Prefix-tuning: Optimizing continuous prompts for generation.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arXiv:2101.00190, </a:t>
            </a:r>
            <a:r>
              <a:rPr lang="en-US" altLang="zh-TW" sz="1200" dirty="0">
                <a:latin typeface="Times New Roman" panose="02020603050405020304" pitchFamily="18" charset="0"/>
                <a:cs typeface="Times New Roman" panose="02020603050405020304" pitchFamily="18" charset="0"/>
              </a:rPr>
              <a:t>2021. </a:t>
            </a:r>
            <a:r>
              <a:rPr lang="en-US" altLang="zh-TW" sz="1200" dirty="0">
                <a:solidFill>
                  <a:srgbClr val="FF0000"/>
                </a:solidFill>
                <a:latin typeface="Times New Roman" panose="02020603050405020304" pitchFamily="18" charset="0"/>
                <a:cs typeface="Times New Roman" panose="02020603050405020304" pitchFamily="18" charset="0"/>
              </a:rPr>
              <a:t>1, 3, 4, 11 </a:t>
            </a:r>
          </a:p>
          <a:p>
            <a:r>
              <a:rPr lang="en-US" altLang="zh-TW" sz="1200" dirty="0">
                <a:latin typeface="Times New Roman" panose="02020603050405020304" pitchFamily="18" charset="0"/>
                <a:cs typeface="Times New Roman" panose="02020603050405020304" pitchFamily="18" charset="0"/>
              </a:rPr>
              <a:t>[1] </a:t>
            </a:r>
            <a:r>
              <a:rPr lang="en-US" altLang="zh-TW" sz="1200" dirty="0" err="1">
                <a:latin typeface="Times New Roman" panose="02020603050405020304" pitchFamily="18" charset="0"/>
                <a:cs typeface="Times New Roman" panose="02020603050405020304" pitchFamily="18" charset="0"/>
              </a:rPr>
              <a:t>Hyojin</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Bahng</a:t>
            </a:r>
            <a:r>
              <a:rPr lang="en-US" altLang="zh-TW" sz="1200" dirty="0">
                <a:latin typeface="Times New Roman" panose="02020603050405020304" pitchFamily="18" charset="0"/>
                <a:cs typeface="Times New Roman" panose="02020603050405020304" pitchFamily="18" charset="0"/>
              </a:rPr>
              <a:t>, Ali </a:t>
            </a:r>
            <a:r>
              <a:rPr lang="en-US" altLang="zh-TW" sz="1200" dirty="0" err="1">
                <a:latin typeface="Times New Roman" panose="02020603050405020304" pitchFamily="18" charset="0"/>
                <a:cs typeface="Times New Roman" panose="02020603050405020304" pitchFamily="18" charset="0"/>
              </a:rPr>
              <a:t>Jahanian</a:t>
            </a:r>
            <a:r>
              <a:rPr lang="en-US" altLang="zh-TW" sz="1200" dirty="0">
                <a:latin typeface="Times New Roman" panose="02020603050405020304" pitchFamily="18" charset="0"/>
                <a:cs typeface="Times New Roman" panose="02020603050405020304" pitchFamily="18" charset="0"/>
              </a:rPr>
              <a:t>, Swami </a:t>
            </a:r>
            <a:r>
              <a:rPr lang="en-US" altLang="zh-TW" sz="1200" dirty="0" err="1">
                <a:latin typeface="Times New Roman" panose="02020603050405020304" pitchFamily="18" charset="0"/>
                <a:cs typeface="Times New Roman" panose="02020603050405020304" pitchFamily="18" charset="0"/>
              </a:rPr>
              <a:t>Sankaranarayanan</a:t>
            </a:r>
            <a:r>
              <a:rPr lang="en-US" altLang="zh-TW" sz="1200" dirty="0">
                <a:latin typeface="Times New Roman" panose="02020603050405020304" pitchFamily="18" charset="0"/>
                <a:cs typeface="Times New Roman" panose="02020603050405020304" pitchFamily="18" charset="0"/>
              </a:rPr>
              <a:t>, and Phillip Isola. Visual prompting: Modifying pixel space to adapt pre-trained models.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arXiv:2203.17274</a:t>
            </a:r>
            <a:r>
              <a:rPr lang="en-US" altLang="zh-TW" sz="1200" dirty="0">
                <a:latin typeface="Times New Roman" panose="02020603050405020304" pitchFamily="18" charset="0"/>
                <a:cs typeface="Times New Roman" panose="02020603050405020304" pitchFamily="18" charset="0"/>
              </a:rPr>
              <a:t>, 2022. </a:t>
            </a:r>
            <a:r>
              <a:rPr lang="en-US" altLang="zh-TW" sz="1200" dirty="0">
                <a:solidFill>
                  <a:srgbClr val="FF0000"/>
                </a:solidFill>
                <a:latin typeface="Times New Roman" panose="02020603050405020304" pitchFamily="18" charset="0"/>
                <a:cs typeface="Times New Roman" panose="02020603050405020304" pitchFamily="18" charset="0"/>
              </a:rPr>
              <a:t>1, 3, 11 </a:t>
            </a:r>
          </a:p>
          <a:p>
            <a:r>
              <a:rPr lang="en-US" altLang="zh-TW" sz="1200" dirty="0">
                <a:latin typeface="Times New Roman" panose="02020603050405020304" pitchFamily="18" charset="0"/>
                <a:cs typeface="Times New Roman" panose="02020603050405020304" pitchFamily="18" charset="0"/>
              </a:rPr>
              <a:t>[26] </a:t>
            </a:r>
            <a:r>
              <a:rPr lang="en-US" altLang="zh-TW" sz="1200" dirty="0" err="1">
                <a:latin typeface="Times New Roman" panose="02020603050405020304" pitchFamily="18" charset="0"/>
                <a:cs typeface="Times New Roman" panose="02020603050405020304" pitchFamily="18" charset="0"/>
              </a:rPr>
              <a:t>Menglin</a:t>
            </a:r>
            <a:r>
              <a:rPr lang="en-US" altLang="zh-TW" sz="1200" dirty="0">
                <a:latin typeface="Times New Roman" panose="02020603050405020304" pitchFamily="18" charset="0"/>
                <a:cs typeface="Times New Roman" panose="02020603050405020304" pitchFamily="18" charset="0"/>
              </a:rPr>
              <a:t> Jia, </a:t>
            </a:r>
            <a:r>
              <a:rPr lang="en-US" altLang="zh-TW" sz="1200" dirty="0" err="1">
                <a:latin typeface="Times New Roman" panose="02020603050405020304" pitchFamily="18" charset="0"/>
                <a:cs typeface="Times New Roman" panose="02020603050405020304" pitchFamily="18" charset="0"/>
              </a:rPr>
              <a:t>Luming</a:t>
            </a:r>
            <a:r>
              <a:rPr lang="en-US" altLang="zh-TW" sz="1200" dirty="0">
                <a:latin typeface="Times New Roman" panose="02020603050405020304" pitchFamily="18" charset="0"/>
                <a:cs typeface="Times New Roman" panose="02020603050405020304" pitchFamily="18" charset="0"/>
              </a:rPr>
              <a:t> Tang, </a:t>
            </a:r>
            <a:r>
              <a:rPr lang="en-US" altLang="zh-TW" sz="1200" dirty="0" err="1">
                <a:latin typeface="Times New Roman" panose="02020603050405020304" pitchFamily="18" charset="0"/>
                <a:cs typeface="Times New Roman" panose="02020603050405020304" pitchFamily="18" charset="0"/>
              </a:rPr>
              <a:t>Bor</a:t>
            </a:r>
            <a:r>
              <a:rPr lang="en-US" altLang="zh-TW" sz="1200" dirty="0">
                <a:latin typeface="Times New Roman" panose="02020603050405020304" pitchFamily="18" charset="0"/>
                <a:cs typeface="Times New Roman" panose="02020603050405020304" pitchFamily="18" charset="0"/>
              </a:rPr>
              <a:t>-Chun Chen, Claire </a:t>
            </a:r>
            <a:r>
              <a:rPr lang="en-US" altLang="zh-TW" sz="1200" dirty="0" err="1">
                <a:latin typeface="Times New Roman" panose="02020603050405020304" pitchFamily="18" charset="0"/>
                <a:cs typeface="Times New Roman" panose="02020603050405020304" pitchFamily="18" charset="0"/>
              </a:rPr>
              <a:t>Cardie</a:t>
            </a:r>
            <a:r>
              <a:rPr lang="en-US" altLang="zh-TW" sz="1200" dirty="0">
                <a:latin typeface="Times New Roman" panose="02020603050405020304" pitchFamily="18" charset="0"/>
                <a:cs typeface="Times New Roman" panose="02020603050405020304" pitchFamily="18" charset="0"/>
              </a:rPr>
              <a:t>, Serge </a:t>
            </a:r>
            <a:r>
              <a:rPr lang="en-US" altLang="zh-TW" sz="1200" dirty="0" err="1">
                <a:latin typeface="Times New Roman" panose="02020603050405020304" pitchFamily="18" charset="0"/>
                <a:cs typeface="Times New Roman" panose="02020603050405020304" pitchFamily="18" charset="0"/>
              </a:rPr>
              <a:t>Belongie</a:t>
            </a:r>
            <a:r>
              <a:rPr lang="en-US" altLang="zh-TW" sz="1200" dirty="0">
                <a:latin typeface="Times New Roman" panose="02020603050405020304" pitchFamily="18" charset="0"/>
                <a:cs typeface="Times New Roman" panose="02020603050405020304" pitchFamily="18" charset="0"/>
              </a:rPr>
              <a:t>, Bharath Hariharan, and Ser-Nam Lim. Visual prompt tuning.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arXiv:2203.12119</a:t>
            </a:r>
            <a:r>
              <a:rPr lang="en-US" altLang="zh-TW" sz="1200" dirty="0">
                <a:latin typeface="Times New Roman" panose="02020603050405020304" pitchFamily="18" charset="0"/>
                <a:cs typeface="Times New Roman" panose="02020603050405020304" pitchFamily="18" charset="0"/>
              </a:rPr>
              <a:t>, 2022. </a:t>
            </a:r>
            <a:r>
              <a:rPr lang="en-US" altLang="zh-TW" sz="1200" dirty="0">
                <a:solidFill>
                  <a:srgbClr val="FF0000"/>
                </a:solidFill>
                <a:latin typeface="Times New Roman" panose="02020603050405020304" pitchFamily="18" charset="0"/>
                <a:cs typeface="Times New Roman" panose="02020603050405020304" pitchFamily="18" charset="0"/>
              </a:rPr>
              <a:t>1, 3, 4, 11</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sp>
        <p:nvSpPr>
          <p:cNvPr id="8" name="投影片編號版面配置區 7">
            <a:extLst>
              <a:ext uri="{FF2B5EF4-FFF2-40B4-BE49-F238E27FC236}">
                <a16:creationId xmlns:a16="http://schemas.microsoft.com/office/drawing/2014/main" id="{AF1A6BF5-375C-40DB-B478-F8DDACF83B4B}"/>
              </a:ext>
            </a:extLst>
          </p:cNvPr>
          <p:cNvSpPr>
            <a:spLocks noGrp="1"/>
          </p:cNvSpPr>
          <p:nvPr>
            <p:ph type="sldNum" sz="quarter" idx="12"/>
          </p:nvPr>
        </p:nvSpPr>
        <p:spPr/>
        <p:txBody>
          <a:bodyPr/>
          <a:lstStyle/>
          <a:p>
            <a:fld id="{424AA6A6-1C88-48CB-8870-E35D9A913366}" type="slidenum">
              <a:rPr lang="zh-TW" altLang="en-US" sz="1400" smtClean="0">
                <a:solidFill>
                  <a:schemeClr val="tx1"/>
                </a:solidFill>
                <a:latin typeface="Times New Roman" panose="02020603050405020304" pitchFamily="18" charset="0"/>
                <a:cs typeface="Times New Roman" panose="02020603050405020304" pitchFamily="18" charset="0"/>
              </a:rPr>
              <a:t>4</a:t>
            </a:fld>
            <a:endParaRPr lang="zh-TW" altLang="en-US" sz="1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2295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81CC78C6-845E-4CCD-9556-91E16C83F76D}"/>
              </a:ext>
            </a:extLst>
          </p:cNvPr>
          <p:cNvSpPr>
            <a:spLocks noGrp="1"/>
          </p:cNvSpPr>
          <p:nvPr>
            <p:ph idx="1"/>
          </p:nvPr>
        </p:nvSpPr>
        <p:spPr>
          <a:xfrm>
            <a:off x="479380" y="265730"/>
            <a:ext cx="10798479" cy="5788656"/>
          </a:xfrm>
        </p:spPr>
        <p:txBody>
          <a:bodyPr>
            <a:normAutofit/>
          </a:bodyPr>
          <a:lstStyle/>
          <a:p>
            <a:pPr>
              <a:lnSpc>
                <a:spcPct val="100000"/>
              </a:lnSpc>
            </a:pPr>
            <a:r>
              <a:rPr lang="en-US" altLang="zh-TW" sz="2400" dirty="0">
                <a:latin typeface="Times New Roman" panose="02020603050405020304" pitchFamily="18" charset="0"/>
                <a:cs typeface="Times New Roman" panose="02020603050405020304" pitchFamily="18" charset="0"/>
              </a:rPr>
              <a:t>We propose two technical innovations. First, a parameter efficient design of prompt token generator that admits condition variables (e.g., class, instance).</a:t>
            </a:r>
          </a:p>
          <a:p>
            <a:pPr>
              <a:lnSpc>
                <a:spcPct val="100000"/>
              </a:lnSpc>
            </a:pPr>
            <a:r>
              <a:rPr lang="en-US" altLang="zh-TW" sz="2400" dirty="0">
                <a:latin typeface="Times New Roman" panose="02020603050405020304" pitchFamily="18" charset="0"/>
                <a:cs typeface="Times New Roman" panose="02020603050405020304" pitchFamily="18" charset="0"/>
              </a:rPr>
              <a:t>Second, a marquee header prompt that engineers (e.g., composes and interpolates) learned prompts to enhance generation diversity.</a:t>
            </a:r>
          </a:p>
          <a:p>
            <a:pPr>
              <a:lnSpc>
                <a:spcPct val="100000"/>
              </a:lnSpc>
            </a:pPr>
            <a:r>
              <a:rPr lang="en-US" altLang="zh-TW" sz="2400" dirty="0">
                <a:latin typeface="Times New Roman" panose="02020603050405020304" pitchFamily="18" charset="0"/>
                <a:cs typeface="Times New Roman" panose="02020603050405020304" pitchFamily="18" charset="0"/>
              </a:rPr>
              <a:t>We show that generative vision transformers with prompt tuning </a:t>
            </a:r>
            <a:r>
              <a:rPr lang="en-US" altLang="zh-TW" sz="2400" b="1" dirty="0">
                <a:latin typeface="Times New Roman" panose="02020603050405020304" pitchFamily="18" charset="0"/>
                <a:cs typeface="Times New Roman" panose="02020603050405020304" pitchFamily="18" charset="0"/>
              </a:rPr>
              <a:t>outperforms the prior state-of-the-art held by GANs</a:t>
            </a:r>
            <a:r>
              <a:rPr lang="en-US" altLang="zh-TW" sz="2400" dirty="0">
                <a:latin typeface="Times New Roman" panose="02020603050405020304" pitchFamily="18" charset="0"/>
                <a:cs typeface="Times New Roman" panose="02020603050405020304" pitchFamily="18" charset="0"/>
              </a:rPr>
              <a:t> [53,64] through a vast margin.</a:t>
            </a:r>
          </a:p>
          <a:p>
            <a:pPr marL="514350" indent="-514350">
              <a:lnSpc>
                <a:spcPct val="100000"/>
              </a:lnSpc>
              <a:buFont typeface="+mj-lt"/>
              <a:buAutoNum type="arabicPeriod"/>
            </a:pPr>
            <a:endParaRPr lang="zh-TW" altLang="en-US" sz="2400" dirty="0">
              <a:latin typeface="Times New Roman" panose="02020603050405020304" pitchFamily="18" charset="0"/>
              <a:cs typeface="Times New Roman" panose="02020603050405020304" pitchFamily="18" charset="0"/>
            </a:endParaRPr>
          </a:p>
        </p:txBody>
      </p:sp>
      <p:pic>
        <p:nvPicPr>
          <p:cNvPr id="4" name="圖片 3">
            <a:extLst>
              <a:ext uri="{FF2B5EF4-FFF2-40B4-BE49-F238E27FC236}">
                <a16:creationId xmlns:a16="http://schemas.microsoft.com/office/drawing/2014/main" id="{DD85DB88-74C9-4677-AC44-332E1E305025}"/>
              </a:ext>
            </a:extLst>
          </p:cNvPr>
          <p:cNvPicPr>
            <a:picLocks noChangeAspect="1"/>
          </p:cNvPicPr>
          <p:nvPr/>
        </p:nvPicPr>
        <p:blipFill rotWithShape="1">
          <a:blip r:embed="rId3"/>
          <a:srcRect l="3278" t="6761" r="2593"/>
          <a:stretch/>
        </p:blipFill>
        <p:spPr>
          <a:xfrm>
            <a:off x="0" y="2931840"/>
            <a:ext cx="9920397" cy="3424510"/>
          </a:xfrm>
          <a:prstGeom prst="rect">
            <a:avLst/>
          </a:prstGeom>
        </p:spPr>
      </p:pic>
      <p:sp>
        <p:nvSpPr>
          <p:cNvPr id="5" name="投影片編號版面配置區 4">
            <a:extLst>
              <a:ext uri="{FF2B5EF4-FFF2-40B4-BE49-F238E27FC236}">
                <a16:creationId xmlns:a16="http://schemas.microsoft.com/office/drawing/2014/main" id="{A47CDBEA-C095-4AD8-8101-76917D08FEB9}"/>
              </a:ext>
            </a:extLst>
          </p:cNvPr>
          <p:cNvSpPr>
            <a:spLocks noGrp="1"/>
          </p:cNvSpPr>
          <p:nvPr>
            <p:ph type="sldNum" sz="quarter" idx="12"/>
          </p:nvPr>
        </p:nvSpPr>
        <p:spPr>
          <a:xfrm>
            <a:off x="9448800" y="6492875"/>
            <a:ext cx="2743200" cy="365125"/>
          </a:xfrm>
        </p:spPr>
        <p:txBody>
          <a:bodyPr/>
          <a:lstStyle/>
          <a:p>
            <a:fld id="{424AA6A6-1C88-48CB-8870-E35D9A913366}" type="slidenum">
              <a:rPr lang="zh-TW" altLang="en-US" sz="1400" smtClean="0">
                <a:solidFill>
                  <a:schemeClr val="tx1"/>
                </a:solidFill>
              </a:rPr>
              <a:t>5</a:t>
            </a:fld>
            <a:endParaRPr lang="zh-TW" altLang="en-US" sz="1400" dirty="0">
              <a:solidFill>
                <a:schemeClr val="tx1"/>
              </a:solidFill>
            </a:endParaRPr>
          </a:p>
        </p:txBody>
      </p:sp>
      <p:sp>
        <p:nvSpPr>
          <p:cNvPr id="2" name="矩形 1">
            <a:extLst>
              <a:ext uri="{FF2B5EF4-FFF2-40B4-BE49-F238E27FC236}">
                <a16:creationId xmlns:a16="http://schemas.microsoft.com/office/drawing/2014/main" id="{992045BB-3A3E-4D49-9F60-944D2EC0E51E}"/>
              </a:ext>
            </a:extLst>
          </p:cNvPr>
          <p:cNvSpPr/>
          <p:nvPr/>
        </p:nvSpPr>
        <p:spPr>
          <a:xfrm>
            <a:off x="8225708" y="2690698"/>
            <a:ext cx="4011168" cy="938719"/>
          </a:xfrm>
          <a:prstGeom prst="rect">
            <a:avLst/>
          </a:prstGeom>
        </p:spPr>
        <p:txBody>
          <a:bodyPr wrap="square">
            <a:spAutoFit/>
          </a:bodyPr>
          <a:lstStyle/>
          <a:p>
            <a:r>
              <a:rPr lang="en-US" altLang="zh-TW" sz="1100" dirty="0">
                <a:latin typeface="Times New Roman" panose="02020603050405020304" pitchFamily="18" charset="0"/>
                <a:cs typeface="Times New Roman" panose="02020603050405020304" pitchFamily="18" charset="0"/>
              </a:rPr>
              <a:t>[53] Mohamad </a:t>
            </a:r>
            <a:r>
              <a:rPr lang="en-US" altLang="zh-TW" sz="1100" dirty="0" err="1">
                <a:latin typeface="Times New Roman" panose="02020603050405020304" pitchFamily="18" charset="0"/>
                <a:cs typeface="Times New Roman" panose="02020603050405020304" pitchFamily="18" charset="0"/>
              </a:rPr>
              <a:t>Shahbazi</a:t>
            </a:r>
            <a:r>
              <a:rPr lang="en-US" altLang="zh-TW" sz="1100" dirty="0">
                <a:latin typeface="Times New Roman" panose="02020603050405020304" pitchFamily="18" charset="0"/>
                <a:cs typeface="Times New Roman" panose="02020603050405020304" pitchFamily="18" charset="0"/>
              </a:rPr>
              <a:t>, </a:t>
            </a:r>
            <a:r>
              <a:rPr lang="en-US" altLang="zh-TW" sz="1100" dirty="0" err="1">
                <a:latin typeface="Times New Roman" panose="02020603050405020304" pitchFamily="18" charset="0"/>
                <a:cs typeface="Times New Roman" panose="02020603050405020304" pitchFamily="18" charset="0"/>
              </a:rPr>
              <a:t>Zhiwu</a:t>
            </a:r>
            <a:r>
              <a:rPr lang="en-US" altLang="zh-TW" sz="1100" dirty="0">
                <a:latin typeface="Times New Roman" panose="02020603050405020304" pitchFamily="18" charset="0"/>
                <a:cs typeface="Times New Roman" panose="02020603050405020304" pitchFamily="18" charset="0"/>
              </a:rPr>
              <a:t> Huang, </a:t>
            </a:r>
            <a:r>
              <a:rPr lang="en-US" altLang="zh-TW" sz="1100" dirty="0" err="1">
                <a:latin typeface="Times New Roman" panose="02020603050405020304" pitchFamily="18" charset="0"/>
                <a:cs typeface="Times New Roman" panose="02020603050405020304" pitchFamily="18" charset="0"/>
              </a:rPr>
              <a:t>Danda</a:t>
            </a:r>
            <a:r>
              <a:rPr lang="en-US" altLang="zh-TW" sz="1100" dirty="0">
                <a:latin typeface="Times New Roman" panose="02020603050405020304" pitchFamily="18" charset="0"/>
                <a:cs typeface="Times New Roman" panose="02020603050405020304" pitchFamily="18" charset="0"/>
              </a:rPr>
              <a:t> </a:t>
            </a:r>
            <a:r>
              <a:rPr lang="en-US" altLang="zh-TW" sz="1100" dirty="0" err="1">
                <a:latin typeface="Times New Roman" panose="02020603050405020304" pitchFamily="18" charset="0"/>
                <a:cs typeface="Times New Roman" panose="02020603050405020304" pitchFamily="18" charset="0"/>
              </a:rPr>
              <a:t>Pani</a:t>
            </a:r>
            <a:r>
              <a:rPr lang="en-US" altLang="zh-TW" sz="1100" dirty="0">
                <a:latin typeface="Times New Roman" panose="02020603050405020304" pitchFamily="18" charset="0"/>
                <a:cs typeface="Times New Roman" panose="02020603050405020304" pitchFamily="18" charset="0"/>
              </a:rPr>
              <a:t> </a:t>
            </a:r>
            <a:r>
              <a:rPr lang="en-US" altLang="zh-TW" sz="1100" dirty="0" err="1">
                <a:latin typeface="Times New Roman" panose="02020603050405020304" pitchFamily="18" charset="0"/>
                <a:cs typeface="Times New Roman" panose="02020603050405020304" pitchFamily="18" charset="0"/>
              </a:rPr>
              <a:t>Paudel</a:t>
            </a:r>
            <a:r>
              <a:rPr lang="en-US" altLang="zh-TW" sz="1100" dirty="0">
                <a:latin typeface="Times New Roman" panose="02020603050405020304" pitchFamily="18" charset="0"/>
                <a:cs typeface="Times New Roman" panose="02020603050405020304" pitchFamily="18" charset="0"/>
              </a:rPr>
              <a:t>, </a:t>
            </a:r>
            <a:r>
              <a:rPr lang="en-US" altLang="zh-TW" sz="1100" dirty="0" err="1">
                <a:latin typeface="Times New Roman" panose="02020603050405020304" pitchFamily="18" charset="0"/>
                <a:cs typeface="Times New Roman" panose="02020603050405020304" pitchFamily="18" charset="0"/>
              </a:rPr>
              <a:t>Ajad</a:t>
            </a:r>
            <a:r>
              <a:rPr lang="en-US" altLang="zh-TW" sz="1100" dirty="0">
                <a:latin typeface="Times New Roman" panose="02020603050405020304" pitchFamily="18" charset="0"/>
                <a:cs typeface="Times New Roman" panose="02020603050405020304" pitchFamily="18" charset="0"/>
              </a:rPr>
              <a:t> </a:t>
            </a:r>
            <a:r>
              <a:rPr lang="en-US" altLang="zh-TW" sz="1100" dirty="0" err="1">
                <a:latin typeface="Times New Roman" panose="02020603050405020304" pitchFamily="18" charset="0"/>
                <a:cs typeface="Times New Roman" panose="02020603050405020304" pitchFamily="18" charset="0"/>
              </a:rPr>
              <a:t>Chhatkuli</a:t>
            </a:r>
            <a:r>
              <a:rPr lang="en-US" altLang="zh-TW" sz="1100" dirty="0">
                <a:latin typeface="Times New Roman" panose="02020603050405020304" pitchFamily="18" charset="0"/>
                <a:cs typeface="Times New Roman" panose="02020603050405020304" pitchFamily="18" charset="0"/>
              </a:rPr>
              <a:t>, and Luc Van </a:t>
            </a:r>
            <a:r>
              <a:rPr lang="en-US" altLang="zh-TW" sz="1100" dirty="0" err="1">
                <a:latin typeface="Times New Roman" panose="02020603050405020304" pitchFamily="18" charset="0"/>
                <a:cs typeface="Times New Roman" panose="02020603050405020304" pitchFamily="18" charset="0"/>
              </a:rPr>
              <a:t>Gool</a:t>
            </a:r>
            <a:r>
              <a:rPr lang="en-US" altLang="zh-TW" sz="1100" dirty="0">
                <a:latin typeface="Times New Roman" panose="02020603050405020304" pitchFamily="18" charset="0"/>
                <a:cs typeface="Times New Roman" panose="02020603050405020304" pitchFamily="18" charset="0"/>
              </a:rPr>
              <a:t>. Efficient conditional </a:t>
            </a:r>
            <a:r>
              <a:rPr lang="en-US" altLang="zh-TW" sz="1100" dirty="0" err="1">
                <a:latin typeface="Times New Roman" panose="02020603050405020304" pitchFamily="18" charset="0"/>
                <a:cs typeface="Times New Roman" panose="02020603050405020304" pitchFamily="18" charset="0"/>
              </a:rPr>
              <a:t>gan</a:t>
            </a:r>
            <a:r>
              <a:rPr lang="en-US" altLang="zh-TW" sz="1100" dirty="0">
                <a:latin typeface="Times New Roman" panose="02020603050405020304" pitchFamily="18" charset="0"/>
                <a:cs typeface="Times New Roman" panose="02020603050405020304" pitchFamily="18" charset="0"/>
              </a:rPr>
              <a:t> transfer with knowledge propagation across classes. In </a:t>
            </a:r>
            <a:r>
              <a:rPr lang="en-US" altLang="zh-TW" sz="11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100" dirty="0">
                <a:latin typeface="Times New Roman" panose="02020603050405020304" pitchFamily="18" charset="0"/>
                <a:cs typeface="Times New Roman" panose="02020603050405020304" pitchFamily="18" charset="0"/>
              </a:rPr>
              <a:t>, pages 12167–12176, 2021. 1, 2, 6, 7, 11, 15</a:t>
            </a:r>
          </a:p>
        </p:txBody>
      </p:sp>
      <p:sp>
        <p:nvSpPr>
          <p:cNvPr id="6" name="矩形 5">
            <a:extLst>
              <a:ext uri="{FF2B5EF4-FFF2-40B4-BE49-F238E27FC236}">
                <a16:creationId xmlns:a16="http://schemas.microsoft.com/office/drawing/2014/main" id="{62913FE8-9E01-45BD-B88A-1DB6B5DDAECE}"/>
              </a:ext>
            </a:extLst>
          </p:cNvPr>
          <p:cNvSpPr/>
          <p:nvPr/>
        </p:nvSpPr>
        <p:spPr>
          <a:xfrm>
            <a:off x="0" y="6356350"/>
            <a:ext cx="12582144" cy="461665"/>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[64] </a:t>
            </a:r>
            <a:r>
              <a:rPr lang="en-US" altLang="zh-TW" sz="1200" dirty="0" err="1">
                <a:latin typeface="Times New Roman" panose="02020603050405020304" pitchFamily="18" charset="0"/>
                <a:cs typeface="Times New Roman" panose="02020603050405020304" pitchFamily="18" charset="0"/>
              </a:rPr>
              <a:t>Yaxing</a:t>
            </a:r>
            <a:r>
              <a:rPr lang="en-US" altLang="zh-TW" sz="1200" dirty="0">
                <a:latin typeface="Times New Roman" panose="02020603050405020304" pitchFamily="18" charset="0"/>
                <a:cs typeface="Times New Roman" panose="02020603050405020304" pitchFamily="18" charset="0"/>
              </a:rPr>
              <a:t> Wang, Abel Gonzalez-Garcia, David </a:t>
            </a:r>
            <a:r>
              <a:rPr lang="en-US" altLang="zh-TW" sz="1200" dirty="0" err="1">
                <a:latin typeface="Times New Roman" panose="02020603050405020304" pitchFamily="18" charset="0"/>
                <a:cs typeface="Times New Roman" panose="02020603050405020304" pitchFamily="18" charset="0"/>
              </a:rPr>
              <a:t>Berga</a:t>
            </a:r>
            <a:r>
              <a:rPr lang="en-US" altLang="zh-TW" sz="1200" dirty="0">
                <a:latin typeface="Times New Roman" panose="02020603050405020304" pitchFamily="18" charset="0"/>
                <a:cs typeface="Times New Roman" panose="02020603050405020304" pitchFamily="18" charset="0"/>
              </a:rPr>
              <a:t>, Luis </a:t>
            </a:r>
            <a:r>
              <a:rPr lang="en-US" altLang="zh-TW" sz="1200" dirty="0" err="1">
                <a:latin typeface="Times New Roman" panose="02020603050405020304" pitchFamily="18" charset="0"/>
                <a:cs typeface="Times New Roman" panose="02020603050405020304" pitchFamily="18" charset="0"/>
              </a:rPr>
              <a:t>Herranz</a:t>
            </a:r>
            <a:r>
              <a:rPr lang="en-US" altLang="zh-TW" sz="1200" dirty="0">
                <a:latin typeface="Times New Roman" panose="02020603050405020304" pitchFamily="18" charset="0"/>
                <a:cs typeface="Times New Roman" panose="02020603050405020304" pitchFamily="18" charset="0"/>
              </a:rPr>
              <a:t>, Fahad Shahbaz Khan, and Joost van de </a:t>
            </a:r>
            <a:r>
              <a:rPr lang="en-US" altLang="zh-TW" sz="1200" dirty="0" err="1">
                <a:latin typeface="Times New Roman" panose="02020603050405020304" pitchFamily="18" charset="0"/>
                <a:cs typeface="Times New Roman" panose="02020603050405020304" pitchFamily="18" charset="0"/>
              </a:rPr>
              <a:t>Weijer</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Minegan</a:t>
            </a:r>
            <a:r>
              <a:rPr lang="en-US" altLang="zh-TW" sz="1200" dirty="0">
                <a:latin typeface="Times New Roman" panose="02020603050405020304" pitchFamily="18" charset="0"/>
                <a:cs typeface="Times New Roman" panose="02020603050405020304" pitchFamily="18" charset="0"/>
              </a:rPr>
              <a:t>: effective knowledge transfer from </a:t>
            </a:r>
            <a:r>
              <a:rPr lang="en-US" altLang="zh-TW" sz="1200" dirty="0" err="1">
                <a:latin typeface="Times New Roman" panose="02020603050405020304" pitchFamily="18" charset="0"/>
                <a:cs typeface="Times New Roman" panose="02020603050405020304" pitchFamily="18" charset="0"/>
              </a:rPr>
              <a:t>gans</a:t>
            </a:r>
            <a:r>
              <a:rPr lang="en-US" altLang="zh-TW" sz="1200" dirty="0">
                <a:latin typeface="Times New Roman" panose="02020603050405020304" pitchFamily="18" charset="0"/>
                <a:cs typeface="Times New Roman" panose="02020603050405020304" pitchFamily="18" charset="0"/>
              </a:rPr>
              <a:t> to target domains with few images.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9332–9341, 2020. 1, 2, 6, 7, 11, 15</a:t>
            </a:r>
          </a:p>
        </p:txBody>
      </p:sp>
    </p:spTree>
    <p:extLst>
      <p:ext uri="{BB962C8B-B14F-4D97-AF65-F5344CB8AC3E}">
        <p14:creationId xmlns:p14="http://schemas.microsoft.com/office/powerpoint/2010/main" val="1303374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03331BE-125A-4677-A40B-91A0490C7AC1}"/>
              </a:ext>
            </a:extLst>
          </p:cNvPr>
          <p:cNvSpPr>
            <a:spLocks noGrp="1"/>
          </p:cNvSpPr>
          <p:nvPr>
            <p:ph type="title"/>
          </p:nvPr>
        </p:nvSpPr>
        <p:spPr/>
        <p:txBody>
          <a:bodyPr>
            <a:normAutofit/>
          </a:bodyPr>
          <a:lstStyle/>
          <a:p>
            <a:r>
              <a:rPr lang="en-US" altLang="zh-TW" sz="3600" dirty="0">
                <a:latin typeface="Times New Roman" panose="02020603050405020304" pitchFamily="18" charset="0"/>
                <a:cs typeface="Times New Roman" panose="02020603050405020304" pitchFamily="18" charset="0"/>
              </a:rPr>
              <a:t>Contributions</a:t>
            </a:r>
            <a:endParaRPr lang="zh-TW" altLang="en-US" sz="3600" dirty="0"/>
          </a:p>
        </p:txBody>
      </p:sp>
      <p:sp>
        <p:nvSpPr>
          <p:cNvPr id="3" name="內容版面配置區 2">
            <a:extLst>
              <a:ext uri="{FF2B5EF4-FFF2-40B4-BE49-F238E27FC236}">
                <a16:creationId xmlns:a16="http://schemas.microsoft.com/office/drawing/2014/main" id="{7201C9C2-E443-4090-AD52-AB5EC78C394D}"/>
              </a:ext>
            </a:extLst>
          </p:cNvPr>
          <p:cNvSpPr>
            <a:spLocks noGrp="1"/>
          </p:cNvSpPr>
          <p:nvPr>
            <p:ph idx="1"/>
          </p:nvPr>
        </p:nvSpPr>
        <p:spPr>
          <a:xfrm>
            <a:off x="838200" y="1615206"/>
            <a:ext cx="10515600" cy="4351338"/>
          </a:xfrm>
        </p:spPr>
        <p:txBody>
          <a:bodyPr>
            <a:normAutofit fontScale="92500" lnSpcReduction="20000"/>
          </a:bodyPr>
          <a:lstStyle/>
          <a:p>
            <a:pPr marL="514350" indent="-514350">
              <a:buFont typeface="+mj-lt"/>
              <a:buAutoNum type="arabicPeriod"/>
            </a:pPr>
            <a:r>
              <a:rPr lang="en-US" altLang="zh-TW" dirty="0">
                <a:latin typeface="Times New Roman" panose="02020603050405020304" pitchFamily="18" charset="0"/>
                <a:cs typeface="Times New Roman" panose="02020603050405020304" pitchFamily="18" charset="0"/>
              </a:rPr>
              <a:t>Present a generative visual transfer learning framework for vision transformers </a:t>
            </a:r>
            <a:r>
              <a:rPr lang="en-US" altLang="zh-TW" b="1" dirty="0">
                <a:latin typeface="Times New Roman" panose="02020603050405020304" pitchFamily="18" charset="0"/>
                <a:cs typeface="Times New Roman" panose="02020603050405020304" pitchFamily="18" charset="0"/>
              </a:rPr>
              <a:t>with prompt tuning </a:t>
            </a:r>
            <a:r>
              <a:rPr lang="en-US" altLang="zh-TW" dirty="0">
                <a:latin typeface="Times New Roman" panose="02020603050405020304" pitchFamily="18" charset="0"/>
                <a:cs typeface="Times New Roman" panose="02020603050405020304" pitchFamily="18" charset="0"/>
              </a:rPr>
              <a:t>[34], proposing </a:t>
            </a:r>
            <a:r>
              <a:rPr lang="en-US" altLang="zh-TW" b="1" dirty="0">
                <a:latin typeface="Times New Roman" panose="02020603050405020304" pitchFamily="18" charset="0"/>
                <a:cs typeface="Times New Roman" panose="02020603050405020304" pitchFamily="18" charset="0"/>
              </a:rPr>
              <a:t>a novel prompt token generator design</a:t>
            </a:r>
            <a:r>
              <a:rPr lang="en-US" altLang="zh-TW" dirty="0">
                <a:latin typeface="Times New Roman" panose="02020603050405020304" pitchFamily="18" charset="0"/>
                <a:cs typeface="Times New Roman" panose="02020603050405020304" pitchFamily="18" charset="0"/>
              </a:rPr>
              <a:t> and </a:t>
            </a:r>
            <a:r>
              <a:rPr lang="en-US" altLang="zh-TW" b="1" dirty="0">
                <a:latin typeface="Times New Roman" panose="02020603050405020304" pitchFamily="18" charset="0"/>
                <a:cs typeface="Times New Roman" panose="02020603050405020304" pitchFamily="18" charset="0"/>
              </a:rPr>
              <a:t>a prompt engineering method</a:t>
            </a:r>
            <a:r>
              <a:rPr lang="en-US" altLang="zh-TW" dirty="0">
                <a:latin typeface="Times New Roman" panose="02020603050405020304" pitchFamily="18" charset="0"/>
                <a:cs typeface="Times New Roman" panose="02020603050405020304" pitchFamily="18" charset="0"/>
              </a:rPr>
              <a:t> for image synthesis</a:t>
            </a:r>
          </a:p>
          <a:p>
            <a:pPr marL="514350" indent="-514350">
              <a:buFont typeface="+mj-lt"/>
              <a:buAutoNum type="arabicPeriod"/>
            </a:pPr>
            <a:r>
              <a:rPr lang="en-US" altLang="zh-TW" dirty="0">
                <a:latin typeface="Times New Roman" panose="02020603050405020304" pitchFamily="18" charset="0"/>
                <a:cs typeface="Times New Roman" panose="02020603050405020304" pitchFamily="18" charset="0"/>
              </a:rPr>
              <a:t>Conduct a large-scale empirical study for generative transfer learning to validate our method on a variety of visual domains and scenarios (e.g., few-shot). To this end, we show state-of-the-art image synthesis performance. </a:t>
            </a:r>
          </a:p>
          <a:p>
            <a:pPr marL="514350" indent="-514350">
              <a:buFont typeface="+mj-lt"/>
              <a:buAutoNum type="arabicPeriod"/>
            </a:pPr>
            <a:r>
              <a:rPr lang="en-US" altLang="zh-TW" dirty="0">
                <a:latin typeface="Times New Roman" panose="02020603050405020304" pitchFamily="18" charset="0"/>
                <a:cs typeface="Times New Roman" panose="02020603050405020304" pitchFamily="18" charset="0"/>
              </a:rPr>
              <a:t>The first to </a:t>
            </a:r>
            <a:r>
              <a:rPr lang="en-US" altLang="zh-TW" b="1" dirty="0">
                <a:latin typeface="Times New Roman" panose="02020603050405020304" pitchFamily="18" charset="0"/>
                <a:cs typeface="Times New Roman" panose="02020603050405020304" pitchFamily="18" charset="0"/>
              </a:rPr>
              <a:t>employ prompt tuning for transfer learning of image synthesis</a:t>
            </a:r>
            <a:r>
              <a:rPr lang="en-US" altLang="zh-TW" dirty="0">
                <a:latin typeface="Times New Roman" panose="02020603050405020304" pitchFamily="18" charset="0"/>
                <a:cs typeface="Times New Roman" panose="02020603050405020304" pitchFamily="18" charset="0"/>
              </a:rPr>
              <a:t>, and provide one-of-the-first substantial empirical evidence on </a:t>
            </a:r>
            <a:r>
              <a:rPr lang="en-US" altLang="zh-TW" b="1" dirty="0">
                <a:latin typeface="Times New Roman" panose="02020603050405020304" pitchFamily="18" charset="0"/>
                <a:cs typeface="Times New Roman" panose="02020603050405020304" pitchFamily="18" charset="0"/>
              </a:rPr>
              <a:t>the necessity of knowledge transfer for data and compute efficient generative image modeling</a:t>
            </a:r>
            <a:r>
              <a:rPr lang="en-US" altLang="zh-TW" dirty="0">
                <a:latin typeface="Times New Roman" panose="02020603050405020304" pitchFamily="18" charset="0"/>
                <a:cs typeface="Times New Roman" panose="02020603050405020304" pitchFamily="18" charset="0"/>
              </a:rPr>
              <a:t> using the standard visual transfer learning benchmark</a:t>
            </a:r>
          </a:p>
          <a:p>
            <a:endParaRPr lang="zh-TW" altLang="en-US" dirty="0"/>
          </a:p>
        </p:txBody>
      </p:sp>
      <p:sp>
        <p:nvSpPr>
          <p:cNvPr id="4" name="矩形 3">
            <a:extLst>
              <a:ext uri="{FF2B5EF4-FFF2-40B4-BE49-F238E27FC236}">
                <a16:creationId xmlns:a16="http://schemas.microsoft.com/office/drawing/2014/main" id="{DD5C9DF6-2312-44C8-BCF7-FF48AC1AB826}"/>
              </a:ext>
            </a:extLst>
          </p:cNvPr>
          <p:cNvSpPr/>
          <p:nvPr/>
        </p:nvSpPr>
        <p:spPr>
          <a:xfrm>
            <a:off x="3675528" y="5435982"/>
            <a:ext cx="7996517" cy="461665"/>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[34] Brian Lester, Rami Al-</a:t>
            </a:r>
            <a:r>
              <a:rPr lang="en-US" altLang="zh-TW" sz="1200" dirty="0" err="1">
                <a:latin typeface="Times New Roman" panose="02020603050405020304" pitchFamily="18" charset="0"/>
                <a:cs typeface="Times New Roman" panose="02020603050405020304" pitchFamily="18" charset="0"/>
              </a:rPr>
              <a:t>Rfou</a:t>
            </a:r>
            <a:r>
              <a:rPr lang="en-US" altLang="zh-TW" sz="1200" dirty="0">
                <a:latin typeface="Times New Roman" panose="02020603050405020304" pitchFamily="18" charset="0"/>
                <a:cs typeface="Times New Roman" panose="02020603050405020304" pitchFamily="18" charset="0"/>
              </a:rPr>
              <a:t>, and Noah Constant. The power of scale for parameter-efficient prompt tuning. In </a:t>
            </a:r>
            <a:r>
              <a:rPr lang="en-US" altLang="zh-TW" sz="1200" i="1" dirty="0">
                <a:latin typeface="Times New Roman" panose="02020603050405020304" pitchFamily="18" charset="0"/>
                <a:cs typeface="Times New Roman" panose="02020603050405020304" pitchFamily="18" charset="0"/>
              </a:rPr>
              <a:t>Proceedings of the 2021 Conference on Empirical Methods in Natural Language Processing</a:t>
            </a:r>
            <a:r>
              <a:rPr lang="en-US" altLang="zh-TW" sz="1200" dirty="0">
                <a:latin typeface="Times New Roman" panose="02020603050405020304" pitchFamily="18" charset="0"/>
                <a:cs typeface="Times New Roman" panose="02020603050405020304" pitchFamily="18" charset="0"/>
              </a:rPr>
              <a:t>, pages 3045–3059, 2021. </a:t>
            </a:r>
            <a:r>
              <a:rPr lang="en-US" altLang="zh-TW" sz="1200" dirty="0">
                <a:solidFill>
                  <a:srgbClr val="FF0000"/>
                </a:solidFill>
                <a:latin typeface="Times New Roman" panose="02020603050405020304" pitchFamily="18" charset="0"/>
                <a:cs typeface="Times New Roman" panose="02020603050405020304" pitchFamily="18" charset="0"/>
              </a:rPr>
              <a:t>1, 2, 3, 4, 11 </a:t>
            </a:r>
          </a:p>
        </p:txBody>
      </p:sp>
      <p:sp>
        <p:nvSpPr>
          <p:cNvPr id="5" name="投影片編號版面配置區 4">
            <a:extLst>
              <a:ext uri="{FF2B5EF4-FFF2-40B4-BE49-F238E27FC236}">
                <a16:creationId xmlns:a16="http://schemas.microsoft.com/office/drawing/2014/main" id="{9CC5B406-E34F-46B5-8F79-479236FACA32}"/>
              </a:ext>
            </a:extLst>
          </p:cNvPr>
          <p:cNvSpPr>
            <a:spLocks noGrp="1"/>
          </p:cNvSpPr>
          <p:nvPr>
            <p:ph type="sldNum" sz="quarter" idx="12"/>
          </p:nvPr>
        </p:nvSpPr>
        <p:spPr/>
        <p:txBody>
          <a:bodyPr/>
          <a:lstStyle/>
          <a:p>
            <a:fld id="{424AA6A6-1C88-48CB-8870-E35D9A913366}" type="slidenum">
              <a:rPr lang="zh-TW" altLang="en-US" sz="1400" smtClean="0">
                <a:solidFill>
                  <a:schemeClr val="tx1"/>
                </a:solidFill>
              </a:rPr>
              <a:t>6</a:t>
            </a:fld>
            <a:endParaRPr lang="zh-TW" altLang="en-US" sz="1400" dirty="0">
              <a:solidFill>
                <a:schemeClr val="tx1"/>
              </a:solidFill>
            </a:endParaRPr>
          </a:p>
        </p:txBody>
      </p:sp>
    </p:spTree>
    <p:extLst>
      <p:ext uri="{BB962C8B-B14F-4D97-AF65-F5344CB8AC3E}">
        <p14:creationId xmlns:p14="http://schemas.microsoft.com/office/powerpoint/2010/main" val="3898285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DBF8CC0-881E-42F3-B99F-9081EEA8F761}"/>
              </a:ext>
            </a:extLst>
          </p:cNvPr>
          <p:cNvSpPr>
            <a:spLocks noGrp="1"/>
          </p:cNvSpPr>
          <p:nvPr>
            <p:ph type="title"/>
          </p:nvPr>
        </p:nvSpPr>
        <p:spPr>
          <a:xfrm>
            <a:off x="294860" y="502977"/>
            <a:ext cx="12526618" cy="1325563"/>
          </a:xfrm>
        </p:spPr>
        <p:txBody>
          <a:bodyPr/>
          <a:lstStyle/>
          <a:p>
            <a:r>
              <a:rPr lang="en-US" altLang="zh-TW" dirty="0">
                <a:latin typeface="Times New Roman" panose="02020603050405020304" pitchFamily="18" charset="0"/>
                <a:cs typeface="Times New Roman" panose="02020603050405020304" pitchFamily="18" charset="0"/>
              </a:rPr>
              <a:t>Preliminary 2.1Generative Vision Transformers</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C29BFF77-28D0-4B7A-B0F0-3B6DA4FF1616}"/>
              </a:ext>
            </a:extLst>
          </p:cNvPr>
          <p:cNvSpPr>
            <a:spLocks noGrp="1"/>
          </p:cNvSpPr>
          <p:nvPr>
            <p:ph idx="1"/>
          </p:nvPr>
        </p:nvSpPr>
        <p:spPr>
          <a:xfrm>
            <a:off x="838200" y="1610182"/>
            <a:ext cx="10515600" cy="4351338"/>
          </a:xfrm>
        </p:spPr>
        <p:txBody>
          <a:bodyPr>
            <a:normAutofit/>
          </a:bodyPr>
          <a:lstStyle/>
          <a:p>
            <a:r>
              <a:rPr lang="en-US" altLang="zh-TW" sz="2400" dirty="0">
                <a:latin typeface="Times New Roman" panose="02020603050405020304" pitchFamily="18" charset="0"/>
                <a:cs typeface="Times New Roman" panose="02020603050405020304" pitchFamily="18" charset="0"/>
              </a:rPr>
              <a:t>Generally, there are two types of generative vision transformers: Auto Regressive (AR) and Non-Auto Regressive (NAR) transformers, both consisting of two stages [14,47]: image quantization and decoding.</a:t>
            </a:r>
          </a:p>
          <a:p>
            <a:r>
              <a:rPr lang="en-US" altLang="zh-TW" sz="2400" dirty="0">
                <a:latin typeface="Times New Roman" panose="02020603050405020304" pitchFamily="18" charset="0"/>
                <a:cs typeface="Times New Roman" panose="02020603050405020304" pitchFamily="18" charset="0"/>
              </a:rPr>
              <a:t>The first stage is the same between the two types of models in which the image is quantized into a grid of discrete tokens by a Vector-Quantized (VQ) autoencoder [14, 48, 60, 69]</a:t>
            </a:r>
          </a:p>
          <a:p>
            <a:r>
              <a:rPr lang="en-US" altLang="zh-TW" sz="2400" dirty="0">
                <a:latin typeface="Times New Roman" panose="02020603050405020304" pitchFamily="18" charset="0"/>
                <a:cs typeface="Times New Roman" panose="02020603050405020304" pitchFamily="18" charset="0"/>
              </a:rPr>
              <a:t>In the second stage of decoding, AR transformers follows a raster scan ordering, generating tokens from left to right, line-by-line. Finally, the generated tokens are mapped to the pixel space using the VQ decoder</a:t>
            </a:r>
          </a:p>
          <a:p>
            <a:endParaRPr lang="en-US" altLang="zh-TW" sz="2400" dirty="0">
              <a:latin typeface="Times New Roman" panose="02020603050405020304" pitchFamily="18" charset="0"/>
              <a:cs typeface="Times New Roman" panose="02020603050405020304" pitchFamily="18" charset="0"/>
            </a:endParaRPr>
          </a:p>
        </p:txBody>
      </p:sp>
      <p:sp>
        <p:nvSpPr>
          <p:cNvPr id="6" name="投影片編號版面配置區 5">
            <a:extLst>
              <a:ext uri="{FF2B5EF4-FFF2-40B4-BE49-F238E27FC236}">
                <a16:creationId xmlns:a16="http://schemas.microsoft.com/office/drawing/2014/main" id="{C8A561C9-CA9B-4610-AA35-F7EAD607A23D}"/>
              </a:ext>
            </a:extLst>
          </p:cNvPr>
          <p:cNvSpPr>
            <a:spLocks noGrp="1"/>
          </p:cNvSpPr>
          <p:nvPr>
            <p:ph type="sldNum" sz="quarter" idx="12"/>
          </p:nvPr>
        </p:nvSpPr>
        <p:spPr/>
        <p:txBody>
          <a:bodyPr/>
          <a:lstStyle/>
          <a:p>
            <a:fld id="{424AA6A6-1C88-48CB-8870-E35D9A913366}" type="slidenum">
              <a:rPr lang="zh-TW" altLang="en-US" sz="1400" smtClean="0">
                <a:solidFill>
                  <a:schemeClr val="tx1"/>
                </a:solidFill>
              </a:rPr>
              <a:t>7</a:t>
            </a:fld>
            <a:endParaRPr lang="zh-TW" altLang="en-US" sz="1400" dirty="0">
              <a:solidFill>
                <a:schemeClr val="tx1"/>
              </a:solidFill>
            </a:endParaRPr>
          </a:p>
        </p:txBody>
      </p:sp>
      <p:sp>
        <p:nvSpPr>
          <p:cNvPr id="4" name="矩形 3">
            <a:extLst>
              <a:ext uri="{FF2B5EF4-FFF2-40B4-BE49-F238E27FC236}">
                <a16:creationId xmlns:a16="http://schemas.microsoft.com/office/drawing/2014/main" id="{06EF2364-8FA4-49C2-891C-F3A554E2F883}"/>
              </a:ext>
            </a:extLst>
          </p:cNvPr>
          <p:cNvSpPr/>
          <p:nvPr/>
        </p:nvSpPr>
        <p:spPr>
          <a:xfrm>
            <a:off x="101701" y="5084357"/>
            <a:ext cx="11252099" cy="1754326"/>
          </a:xfrm>
          <a:prstGeom prst="rect">
            <a:avLst/>
          </a:prstGeom>
        </p:spPr>
        <p:txBody>
          <a:bodyPr wrap="square">
            <a:spAutoFit/>
          </a:bodyPr>
          <a:lstStyle/>
          <a:p>
            <a:r>
              <a:rPr lang="en-US" altLang="zh-TW" sz="1200" dirty="0">
                <a:latin typeface="Times New Roman" panose="02020603050405020304" pitchFamily="18" charset="0"/>
                <a:cs typeface="Times New Roman" panose="02020603050405020304" pitchFamily="18" charset="0"/>
              </a:rPr>
              <a:t>[14] Patrick </a:t>
            </a:r>
            <a:r>
              <a:rPr lang="en-US" altLang="zh-TW" sz="1200" dirty="0" err="1">
                <a:latin typeface="Times New Roman" panose="02020603050405020304" pitchFamily="18" charset="0"/>
                <a:cs typeface="Times New Roman" panose="02020603050405020304" pitchFamily="18" charset="0"/>
              </a:rPr>
              <a:t>Esser</a:t>
            </a:r>
            <a:r>
              <a:rPr lang="en-US" altLang="zh-TW" sz="1200" dirty="0">
                <a:latin typeface="Times New Roman" panose="02020603050405020304" pitchFamily="18" charset="0"/>
                <a:cs typeface="Times New Roman" panose="02020603050405020304" pitchFamily="18" charset="0"/>
              </a:rPr>
              <a:t>, Robin </a:t>
            </a:r>
            <a:r>
              <a:rPr lang="en-US" altLang="zh-TW" sz="1200" dirty="0" err="1">
                <a:latin typeface="Times New Roman" panose="02020603050405020304" pitchFamily="18" charset="0"/>
                <a:cs typeface="Times New Roman" panose="02020603050405020304" pitchFamily="18" charset="0"/>
              </a:rPr>
              <a:t>Rombach</a:t>
            </a:r>
            <a:r>
              <a:rPr lang="en-US" altLang="zh-TW" sz="1200" dirty="0">
                <a:latin typeface="Times New Roman" panose="02020603050405020304" pitchFamily="18" charset="0"/>
                <a:cs typeface="Times New Roman" panose="02020603050405020304" pitchFamily="18" charset="0"/>
              </a:rPr>
              <a:t>, and Bjorn </a:t>
            </a:r>
            <a:r>
              <a:rPr lang="en-US" altLang="zh-TW" sz="1200" dirty="0" err="1">
                <a:latin typeface="Times New Roman" panose="02020603050405020304" pitchFamily="18" charset="0"/>
                <a:cs typeface="Times New Roman" panose="02020603050405020304" pitchFamily="18" charset="0"/>
              </a:rPr>
              <a:t>Ommer</a:t>
            </a:r>
            <a:r>
              <a:rPr lang="en-US" altLang="zh-TW" sz="1200" dirty="0">
                <a:latin typeface="Times New Roman" panose="02020603050405020304" pitchFamily="18" charset="0"/>
                <a:cs typeface="Times New Roman" panose="02020603050405020304" pitchFamily="18" charset="0"/>
              </a:rPr>
              <a:t>. Taming transformers for high-resolution image synthesis. In </a:t>
            </a:r>
            <a:r>
              <a:rPr lang="en-US" altLang="zh-TW" sz="1200" i="1" dirty="0">
                <a:latin typeface="Times New Roman" panose="02020603050405020304" pitchFamily="18" charset="0"/>
                <a:cs typeface="Times New Roman" panose="02020603050405020304" pitchFamily="18" charset="0"/>
              </a:rPr>
              <a:t>Proceedings of the IEEE/CVF Conference on Computer Vision and Pattern Recognition</a:t>
            </a:r>
            <a:r>
              <a:rPr lang="en-US" altLang="zh-TW" sz="1200" dirty="0">
                <a:latin typeface="Times New Roman" panose="02020603050405020304" pitchFamily="18" charset="0"/>
                <a:cs typeface="Times New Roman" panose="02020603050405020304" pitchFamily="18" charset="0"/>
              </a:rPr>
              <a:t>, pages 12873–12883, 2021. </a:t>
            </a:r>
            <a:r>
              <a:rPr lang="en-US" altLang="zh-TW" sz="1200" dirty="0">
                <a:solidFill>
                  <a:srgbClr val="FF0000"/>
                </a:solidFill>
                <a:latin typeface="Times New Roman" panose="02020603050405020304" pitchFamily="18" charset="0"/>
                <a:cs typeface="Times New Roman" panose="02020603050405020304" pitchFamily="18" charset="0"/>
              </a:rPr>
              <a:t>1, 2, 3, 4, 6</a:t>
            </a:r>
          </a:p>
          <a:p>
            <a:r>
              <a:rPr lang="en-US" altLang="zh-TW" sz="1200" dirty="0">
                <a:latin typeface="Times New Roman" panose="02020603050405020304" pitchFamily="18" charset="0"/>
                <a:cs typeface="Times New Roman" panose="02020603050405020304" pitchFamily="18" charset="0"/>
              </a:rPr>
              <a:t>[47] Aditya Ramesh, Mikhail Pavlov, Gabriel Goh, Scott Gray, Chelsea Voss, Alec Radford, Mark Chen, and Ilya </a:t>
            </a:r>
            <a:r>
              <a:rPr lang="en-US" altLang="zh-TW" sz="1200" dirty="0" err="1">
                <a:latin typeface="Times New Roman" panose="02020603050405020304" pitchFamily="18" charset="0"/>
                <a:cs typeface="Times New Roman" panose="02020603050405020304" pitchFamily="18" charset="0"/>
              </a:rPr>
              <a:t>Sutskever</a:t>
            </a:r>
            <a:r>
              <a:rPr lang="en-US" altLang="zh-TW" sz="1200" dirty="0">
                <a:latin typeface="Times New Roman" panose="02020603050405020304" pitchFamily="18" charset="0"/>
                <a:cs typeface="Times New Roman" panose="02020603050405020304" pitchFamily="18" charset="0"/>
              </a:rPr>
              <a:t>. Zero-shot text-to-image generation. In Marina </a:t>
            </a:r>
            <a:r>
              <a:rPr lang="en-US" altLang="zh-TW" sz="1200" dirty="0" err="1">
                <a:latin typeface="Times New Roman" panose="02020603050405020304" pitchFamily="18" charset="0"/>
                <a:cs typeface="Times New Roman" panose="02020603050405020304" pitchFamily="18" charset="0"/>
              </a:rPr>
              <a:t>Meila</a:t>
            </a:r>
            <a:r>
              <a:rPr lang="en-US" altLang="zh-TW" sz="1200" dirty="0">
                <a:latin typeface="Times New Roman" panose="02020603050405020304" pitchFamily="18" charset="0"/>
                <a:cs typeface="Times New Roman" panose="02020603050405020304" pitchFamily="18" charset="0"/>
              </a:rPr>
              <a:t> and Tong Zhang, editors</a:t>
            </a:r>
            <a:r>
              <a:rPr lang="en-US" altLang="zh-TW" sz="1200" i="1" dirty="0">
                <a:latin typeface="Times New Roman" panose="02020603050405020304" pitchFamily="18" charset="0"/>
                <a:cs typeface="Times New Roman" panose="02020603050405020304" pitchFamily="18" charset="0"/>
              </a:rPr>
              <a:t>, ICM</a:t>
            </a:r>
            <a:r>
              <a:rPr lang="en-US" altLang="zh-TW" sz="1200" dirty="0">
                <a:latin typeface="Times New Roman" panose="02020603050405020304" pitchFamily="18" charset="0"/>
                <a:cs typeface="Times New Roman" panose="02020603050405020304" pitchFamily="18" charset="0"/>
              </a:rPr>
              <a:t>L, 2021. </a:t>
            </a:r>
            <a:r>
              <a:rPr lang="en-US" altLang="zh-TW" sz="1200" b="1" dirty="0">
                <a:solidFill>
                  <a:srgbClr val="FF0000"/>
                </a:solidFill>
                <a:latin typeface="Times New Roman" panose="02020603050405020304" pitchFamily="18" charset="0"/>
                <a:cs typeface="Times New Roman" panose="02020603050405020304" pitchFamily="18" charset="0"/>
              </a:rPr>
              <a:t>1, 2</a:t>
            </a:r>
          </a:p>
          <a:p>
            <a:r>
              <a:rPr lang="en-US" altLang="zh-TW" sz="1200" dirty="0">
                <a:latin typeface="Times New Roman" panose="02020603050405020304" pitchFamily="18" charset="0"/>
                <a:cs typeface="Times New Roman" panose="02020603050405020304" pitchFamily="18" charset="0"/>
              </a:rPr>
              <a:t>[48] Ali </a:t>
            </a:r>
            <a:r>
              <a:rPr lang="en-US" altLang="zh-TW" sz="1200" dirty="0" err="1">
                <a:latin typeface="Times New Roman" panose="02020603050405020304" pitchFamily="18" charset="0"/>
                <a:cs typeface="Times New Roman" panose="02020603050405020304" pitchFamily="18" charset="0"/>
              </a:rPr>
              <a:t>Razavi</a:t>
            </a:r>
            <a:r>
              <a:rPr lang="en-US" altLang="zh-TW" sz="1200" dirty="0">
                <a:latin typeface="Times New Roman" panose="02020603050405020304" pitchFamily="18" charset="0"/>
                <a:cs typeface="Times New Roman" panose="02020603050405020304" pitchFamily="18" charset="0"/>
              </a:rPr>
              <a:t>, Aaron Van den Oord, and Oriol </a:t>
            </a:r>
            <a:r>
              <a:rPr lang="en-US" altLang="zh-TW" sz="1200" dirty="0" err="1">
                <a:latin typeface="Times New Roman" panose="02020603050405020304" pitchFamily="18" charset="0"/>
                <a:cs typeface="Times New Roman" panose="02020603050405020304" pitchFamily="18" charset="0"/>
              </a:rPr>
              <a:t>Vinyals</a:t>
            </a:r>
            <a:r>
              <a:rPr lang="en-US" altLang="zh-TW" sz="1200" dirty="0">
                <a:latin typeface="Times New Roman" panose="02020603050405020304" pitchFamily="18" charset="0"/>
                <a:cs typeface="Times New Roman" panose="02020603050405020304" pitchFamily="18" charset="0"/>
              </a:rPr>
              <a:t>. Generating diverse high-fidelity images with vq-vae-2. </a:t>
            </a:r>
            <a:r>
              <a:rPr lang="en-US" altLang="zh-TW" sz="1200" i="1" dirty="0">
                <a:latin typeface="Times New Roman" panose="02020603050405020304" pitchFamily="18" charset="0"/>
                <a:cs typeface="Times New Roman" panose="02020603050405020304" pitchFamily="18" charset="0"/>
              </a:rPr>
              <a:t>Advances in neural information processing systems</a:t>
            </a:r>
            <a:r>
              <a:rPr lang="en-US" altLang="zh-TW" sz="1200" dirty="0">
                <a:latin typeface="Times New Roman" panose="02020603050405020304" pitchFamily="18" charset="0"/>
                <a:cs typeface="Times New Roman" panose="02020603050405020304" pitchFamily="18" charset="0"/>
              </a:rPr>
              <a:t>, 32, 2019. </a:t>
            </a:r>
            <a:r>
              <a:rPr lang="en-US" altLang="zh-TW" sz="1200" dirty="0">
                <a:solidFill>
                  <a:srgbClr val="FF0000"/>
                </a:solidFill>
                <a:latin typeface="Times New Roman" panose="02020603050405020304" pitchFamily="18" charset="0"/>
                <a:cs typeface="Times New Roman" panose="02020603050405020304" pitchFamily="18" charset="0"/>
              </a:rPr>
              <a:t>2</a:t>
            </a:r>
          </a:p>
          <a:p>
            <a:r>
              <a:rPr lang="en-US" altLang="zh-TW" sz="1200" dirty="0">
                <a:latin typeface="Times New Roman" panose="02020603050405020304" pitchFamily="18" charset="0"/>
                <a:cs typeface="Times New Roman" panose="02020603050405020304" pitchFamily="18" charset="0"/>
              </a:rPr>
              <a:t>[60] Aaron van den Oord, Oriol </a:t>
            </a:r>
            <a:r>
              <a:rPr lang="en-US" altLang="zh-TW" sz="1200" dirty="0" err="1">
                <a:latin typeface="Times New Roman" panose="02020603050405020304" pitchFamily="18" charset="0"/>
                <a:cs typeface="Times New Roman" panose="02020603050405020304" pitchFamily="18" charset="0"/>
              </a:rPr>
              <a:t>Vinyals</a:t>
            </a:r>
            <a:r>
              <a:rPr lang="en-US" altLang="zh-TW" sz="1200" dirty="0">
                <a:latin typeface="Times New Roman" panose="02020603050405020304" pitchFamily="18" charset="0"/>
                <a:cs typeface="Times New Roman" panose="02020603050405020304" pitchFamily="18" charset="0"/>
              </a:rPr>
              <a:t>, and </a:t>
            </a:r>
            <a:r>
              <a:rPr lang="en-US" altLang="zh-TW" sz="1200" dirty="0" err="1">
                <a:latin typeface="Times New Roman" panose="02020603050405020304" pitchFamily="18" charset="0"/>
                <a:cs typeface="Times New Roman" panose="02020603050405020304" pitchFamily="18" charset="0"/>
              </a:rPr>
              <a:t>Koray</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Kavukcuoglu</a:t>
            </a:r>
            <a:r>
              <a:rPr lang="en-US" altLang="zh-TW" sz="1200" dirty="0">
                <a:latin typeface="Times New Roman" panose="02020603050405020304" pitchFamily="18" charset="0"/>
                <a:cs typeface="Times New Roman" panose="02020603050405020304" pitchFamily="18" charset="0"/>
              </a:rPr>
              <a:t>. Neural discrete representation learning. In Isabelle Guyon, Ulrike von </a:t>
            </a:r>
            <a:r>
              <a:rPr lang="en-US" altLang="zh-TW" sz="1200" dirty="0" err="1">
                <a:latin typeface="Times New Roman" panose="02020603050405020304" pitchFamily="18" charset="0"/>
                <a:cs typeface="Times New Roman" panose="02020603050405020304" pitchFamily="18" charset="0"/>
              </a:rPr>
              <a:t>Luxburg</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Samy</a:t>
            </a:r>
            <a:r>
              <a:rPr lang="en-US" altLang="zh-TW" sz="1200" dirty="0">
                <a:latin typeface="Times New Roman" panose="02020603050405020304" pitchFamily="18" charset="0"/>
                <a:cs typeface="Times New Roman" panose="02020603050405020304" pitchFamily="18" charset="0"/>
              </a:rPr>
              <a:t> </a:t>
            </a:r>
            <a:r>
              <a:rPr lang="en-US" altLang="zh-TW" sz="1200" dirty="0" err="1">
                <a:latin typeface="Times New Roman" panose="02020603050405020304" pitchFamily="18" charset="0"/>
                <a:cs typeface="Times New Roman" panose="02020603050405020304" pitchFamily="18" charset="0"/>
              </a:rPr>
              <a:t>Bengio</a:t>
            </a:r>
            <a:r>
              <a:rPr lang="en-US" altLang="zh-TW" sz="1200" dirty="0">
                <a:latin typeface="Times New Roman" panose="02020603050405020304" pitchFamily="18" charset="0"/>
                <a:cs typeface="Times New Roman" panose="02020603050405020304" pitchFamily="18" charset="0"/>
              </a:rPr>
              <a:t>, Hanna M. Wallach, Rob Fergus, S. V. N. </a:t>
            </a:r>
            <a:r>
              <a:rPr lang="en-US" altLang="zh-TW" sz="1200" dirty="0" err="1">
                <a:latin typeface="Times New Roman" panose="02020603050405020304" pitchFamily="18" charset="0"/>
                <a:cs typeface="Times New Roman" panose="02020603050405020304" pitchFamily="18" charset="0"/>
              </a:rPr>
              <a:t>Vishwanathan</a:t>
            </a:r>
            <a:r>
              <a:rPr lang="en-US" altLang="zh-TW" sz="1200" dirty="0">
                <a:latin typeface="Times New Roman" panose="02020603050405020304" pitchFamily="18" charset="0"/>
                <a:cs typeface="Times New Roman" panose="02020603050405020304" pitchFamily="18" charset="0"/>
              </a:rPr>
              <a:t>, and Roman Garnett, editors, </a:t>
            </a:r>
            <a:r>
              <a:rPr lang="en-US" altLang="zh-TW" sz="1200" i="1" dirty="0" err="1">
                <a:latin typeface="Times New Roman" panose="02020603050405020304" pitchFamily="18" charset="0"/>
                <a:cs typeface="Times New Roman" panose="02020603050405020304" pitchFamily="18" charset="0"/>
              </a:rPr>
              <a:t>NeurIPS</a:t>
            </a:r>
            <a:r>
              <a:rPr lang="en-US" altLang="zh-TW" sz="1200" dirty="0">
                <a:latin typeface="Times New Roman" panose="02020603050405020304" pitchFamily="18" charset="0"/>
                <a:cs typeface="Times New Roman" panose="02020603050405020304" pitchFamily="18" charset="0"/>
              </a:rPr>
              <a:t>, 2017. </a:t>
            </a:r>
            <a:r>
              <a:rPr lang="en-US" altLang="zh-TW" sz="1200" dirty="0">
                <a:solidFill>
                  <a:srgbClr val="FF0000"/>
                </a:solidFill>
                <a:latin typeface="Times New Roman" panose="02020603050405020304" pitchFamily="18" charset="0"/>
                <a:cs typeface="Times New Roman" panose="02020603050405020304" pitchFamily="18" charset="0"/>
              </a:rPr>
              <a:t>1, 2</a:t>
            </a:r>
          </a:p>
          <a:p>
            <a:r>
              <a:rPr lang="en-US" altLang="zh-TW" sz="1200" dirty="0">
                <a:latin typeface="Times New Roman" panose="02020603050405020304" pitchFamily="18" charset="0"/>
                <a:cs typeface="Times New Roman" panose="02020603050405020304" pitchFamily="18" charset="0"/>
              </a:rPr>
              <a:t>[69] </a:t>
            </a:r>
            <a:r>
              <a:rPr lang="en-US" altLang="zh-TW" sz="1200" dirty="0" err="1">
                <a:latin typeface="Times New Roman" panose="02020603050405020304" pitchFamily="18" charset="0"/>
                <a:cs typeface="Times New Roman" panose="02020603050405020304" pitchFamily="18" charset="0"/>
              </a:rPr>
              <a:t>Jiahui</a:t>
            </a:r>
            <a:r>
              <a:rPr lang="en-US" altLang="zh-TW" sz="1200" dirty="0">
                <a:latin typeface="Times New Roman" panose="02020603050405020304" pitchFamily="18" charset="0"/>
                <a:cs typeface="Times New Roman" panose="02020603050405020304" pitchFamily="18" charset="0"/>
              </a:rPr>
              <a:t> Yu, Xin Li, Jing Yu Koh, Han Zhang, </a:t>
            </a:r>
            <a:r>
              <a:rPr lang="en-US" altLang="zh-TW" sz="1200" dirty="0" err="1">
                <a:latin typeface="Times New Roman" panose="02020603050405020304" pitchFamily="18" charset="0"/>
                <a:cs typeface="Times New Roman" panose="02020603050405020304" pitchFamily="18" charset="0"/>
              </a:rPr>
              <a:t>Ruoming</a:t>
            </a:r>
            <a:r>
              <a:rPr lang="en-US" altLang="zh-TW" sz="1200" dirty="0">
                <a:latin typeface="Times New Roman" panose="02020603050405020304" pitchFamily="18" charset="0"/>
                <a:cs typeface="Times New Roman" panose="02020603050405020304" pitchFamily="18" charset="0"/>
              </a:rPr>
              <a:t> Pang, James Qin, Alexander Ku, </a:t>
            </a:r>
            <a:r>
              <a:rPr lang="en-US" altLang="zh-TW" sz="1200" dirty="0" err="1">
                <a:latin typeface="Times New Roman" panose="02020603050405020304" pitchFamily="18" charset="0"/>
                <a:cs typeface="Times New Roman" panose="02020603050405020304" pitchFamily="18" charset="0"/>
              </a:rPr>
              <a:t>Yuanzhong</a:t>
            </a:r>
            <a:r>
              <a:rPr lang="en-US" altLang="zh-TW" sz="1200" dirty="0">
                <a:latin typeface="Times New Roman" panose="02020603050405020304" pitchFamily="18" charset="0"/>
                <a:cs typeface="Times New Roman" panose="02020603050405020304" pitchFamily="18" charset="0"/>
              </a:rPr>
              <a:t> Xu, Jason Baldridge, and </a:t>
            </a:r>
            <a:r>
              <a:rPr lang="en-US" altLang="zh-TW" sz="1200" dirty="0" err="1">
                <a:latin typeface="Times New Roman" panose="02020603050405020304" pitchFamily="18" charset="0"/>
                <a:cs typeface="Times New Roman" panose="02020603050405020304" pitchFamily="18" charset="0"/>
              </a:rPr>
              <a:t>Yonghui</a:t>
            </a:r>
            <a:r>
              <a:rPr lang="en-US" altLang="zh-TW" sz="1200" dirty="0">
                <a:latin typeface="Times New Roman" panose="02020603050405020304" pitchFamily="18" charset="0"/>
                <a:cs typeface="Times New Roman" panose="02020603050405020304" pitchFamily="18" charset="0"/>
              </a:rPr>
              <a:t> Wu. Vector-quantized image modeling with improved VQGAN.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arXiv:2110.04627</a:t>
            </a:r>
            <a:r>
              <a:rPr lang="en-US" altLang="zh-TW" sz="1200" dirty="0">
                <a:latin typeface="Times New Roman" panose="02020603050405020304" pitchFamily="18" charset="0"/>
                <a:cs typeface="Times New Roman" panose="02020603050405020304" pitchFamily="18" charset="0"/>
              </a:rPr>
              <a:t>, 2021.</a:t>
            </a:r>
            <a:r>
              <a:rPr lang="en-US" altLang="zh-TW" sz="1200" dirty="0">
                <a:solidFill>
                  <a:srgbClr val="FF0000"/>
                </a:solidFill>
                <a:latin typeface="Times New Roman" panose="02020603050405020304" pitchFamily="18" charset="0"/>
                <a:cs typeface="Times New Roman" panose="02020603050405020304" pitchFamily="18" charset="0"/>
              </a:rPr>
              <a:t> 2</a:t>
            </a:r>
          </a:p>
        </p:txBody>
      </p:sp>
    </p:spTree>
    <p:extLst>
      <p:ext uri="{BB962C8B-B14F-4D97-AF65-F5344CB8AC3E}">
        <p14:creationId xmlns:p14="http://schemas.microsoft.com/office/powerpoint/2010/main" val="3729189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438FA7FD-7FED-42B7-8113-0B2118DAA7E4}"/>
              </a:ext>
            </a:extLst>
          </p:cNvPr>
          <p:cNvSpPr>
            <a:spLocks noGrp="1"/>
          </p:cNvSpPr>
          <p:nvPr>
            <p:ph idx="1"/>
          </p:nvPr>
        </p:nvSpPr>
        <p:spPr>
          <a:xfrm>
            <a:off x="838200" y="238539"/>
            <a:ext cx="10515600" cy="5938424"/>
          </a:xfrm>
        </p:spPr>
        <p:txBody>
          <a:bodyPr>
            <a:normAutofit/>
          </a:bodyPr>
          <a:lstStyle/>
          <a:p>
            <a:r>
              <a:rPr lang="en-US" altLang="zh-TW" sz="2400" b="1" dirty="0">
                <a:latin typeface="Times New Roman" panose="02020603050405020304" pitchFamily="18" charset="0"/>
                <a:cs typeface="Times New Roman" panose="02020603050405020304" pitchFamily="18" charset="0"/>
              </a:rPr>
              <a:t>NAR Transformer Process: </a:t>
            </a:r>
            <a:r>
              <a:rPr lang="en-US" altLang="zh-TW" sz="2400" dirty="0">
                <a:latin typeface="Times New Roman" panose="02020603050405020304" pitchFamily="18" charset="0"/>
                <a:cs typeface="Times New Roman" panose="02020603050405020304" pitchFamily="18" charset="0"/>
              </a:rPr>
              <a:t>Begins with a fully masked canvas and generates images in approximately 8 steps. Each step predicts tokens simultaneously, preserving those with top prediction scores.</a:t>
            </a:r>
          </a:p>
          <a:p>
            <a:r>
              <a:rPr lang="en-US" altLang="zh-TW" sz="2400" dirty="0">
                <a:latin typeface="Times New Roman" panose="02020603050405020304" pitchFamily="18" charset="0"/>
                <a:cs typeface="Times New Roman" panose="02020603050405020304" pitchFamily="18" charset="0"/>
              </a:rPr>
              <a:t>We employ a prompt tuning [26,34,36] that uses a sequence of learnable tokens (e.g., green blocks with a solid line) to adapt to target distributions, while leaving transformer parameters frozen.</a:t>
            </a:r>
            <a:endParaRPr lang="zh-TW" altLang="en-US" sz="2400" dirty="0">
              <a:latin typeface="Times New Roman" panose="02020603050405020304" pitchFamily="18" charset="0"/>
              <a:cs typeface="Times New Roman" panose="02020603050405020304" pitchFamily="18" charset="0"/>
            </a:endParaRPr>
          </a:p>
          <a:p>
            <a:endParaRPr lang="zh-TW" altLang="en-US" sz="2400" dirty="0">
              <a:latin typeface="Times New Roman" panose="02020603050405020304" pitchFamily="18" charset="0"/>
              <a:cs typeface="Times New Roman" panose="02020603050405020304" pitchFamily="18" charset="0"/>
            </a:endParaRPr>
          </a:p>
        </p:txBody>
      </p:sp>
      <p:pic>
        <p:nvPicPr>
          <p:cNvPr id="4" name="圖片 3">
            <a:extLst>
              <a:ext uri="{FF2B5EF4-FFF2-40B4-BE49-F238E27FC236}">
                <a16:creationId xmlns:a16="http://schemas.microsoft.com/office/drawing/2014/main" id="{CDD289C2-FF42-48F9-96C6-60B82B2BD76E}"/>
              </a:ext>
            </a:extLst>
          </p:cNvPr>
          <p:cNvPicPr>
            <a:picLocks noChangeAspect="1"/>
          </p:cNvPicPr>
          <p:nvPr/>
        </p:nvPicPr>
        <p:blipFill>
          <a:blip r:embed="rId2"/>
          <a:stretch>
            <a:fillRect/>
          </a:stretch>
        </p:blipFill>
        <p:spPr>
          <a:xfrm>
            <a:off x="1" y="2368134"/>
            <a:ext cx="5862831" cy="4353341"/>
          </a:xfrm>
          <a:prstGeom prst="rect">
            <a:avLst/>
          </a:prstGeom>
        </p:spPr>
      </p:pic>
      <p:sp>
        <p:nvSpPr>
          <p:cNvPr id="7" name="投影片編號版面配置區 6">
            <a:extLst>
              <a:ext uri="{FF2B5EF4-FFF2-40B4-BE49-F238E27FC236}">
                <a16:creationId xmlns:a16="http://schemas.microsoft.com/office/drawing/2014/main" id="{42B7C93E-5C3C-40F9-8877-7B6C0D3D2D46}"/>
              </a:ext>
            </a:extLst>
          </p:cNvPr>
          <p:cNvSpPr>
            <a:spLocks noGrp="1"/>
          </p:cNvSpPr>
          <p:nvPr>
            <p:ph type="sldNum" sz="quarter" idx="12"/>
          </p:nvPr>
        </p:nvSpPr>
        <p:spPr/>
        <p:txBody>
          <a:bodyPr/>
          <a:lstStyle/>
          <a:p>
            <a:fld id="{424AA6A6-1C88-48CB-8870-E35D9A913366}" type="slidenum">
              <a:rPr lang="zh-TW" altLang="en-US" sz="1400" smtClean="0">
                <a:solidFill>
                  <a:schemeClr val="tx1"/>
                </a:solidFill>
              </a:rPr>
              <a:t>8</a:t>
            </a:fld>
            <a:endParaRPr lang="zh-TW" altLang="en-US" dirty="0">
              <a:solidFill>
                <a:schemeClr val="tx1"/>
              </a:solidFill>
            </a:endParaRPr>
          </a:p>
        </p:txBody>
      </p:sp>
      <p:sp>
        <p:nvSpPr>
          <p:cNvPr id="2" name="矩形 1">
            <a:extLst>
              <a:ext uri="{FF2B5EF4-FFF2-40B4-BE49-F238E27FC236}">
                <a16:creationId xmlns:a16="http://schemas.microsoft.com/office/drawing/2014/main" id="{ACA65370-EB27-4300-B028-8B9782401E9F}"/>
              </a:ext>
            </a:extLst>
          </p:cNvPr>
          <p:cNvSpPr/>
          <p:nvPr/>
        </p:nvSpPr>
        <p:spPr>
          <a:xfrm>
            <a:off x="5797265" y="2937063"/>
            <a:ext cx="6096000" cy="1569660"/>
          </a:xfrm>
          <a:prstGeom prst="rect">
            <a:avLst/>
          </a:prstGeom>
        </p:spPr>
        <p:txBody>
          <a:bodyPr>
            <a:spAutoFit/>
          </a:bodyPr>
          <a:lstStyle/>
          <a:p>
            <a:r>
              <a:rPr lang="en-US" altLang="zh-TW" sz="1200" dirty="0">
                <a:latin typeface="Times New Roman" panose="02020603050405020304" pitchFamily="18" charset="0"/>
                <a:cs typeface="Times New Roman" panose="02020603050405020304" pitchFamily="18" charset="0"/>
              </a:rPr>
              <a:t>[26] </a:t>
            </a:r>
            <a:r>
              <a:rPr lang="en-US" altLang="zh-TW" sz="1200" dirty="0" err="1">
                <a:latin typeface="Times New Roman" panose="02020603050405020304" pitchFamily="18" charset="0"/>
                <a:cs typeface="Times New Roman" panose="02020603050405020304" pitchFamily="18" charset="0"/>
              </a:rPr>
              <a:t>Menglin</a:t>
            </a:r>
            <a:r>
              <a:rPr lang="en-US" altLang="zh-TW" sz="1200" dirty="0">
                <a:latin typeface="Times New Roman" panose="02020603050405020304" pitchFamily="18" charset="0"/>
                <a:cs typeface="Times New Roman" panose="02020603050405020304" pitchFamily="18" charset="0"/>
              </a:rPr>
              <a:t> Jia, </a:t>
            </a:r>
            <a:r>
              <a:rPr lang="en-US" altLang="zh-TW" sz="1200" dirty="0" err="1">
                <a:latin typeface="Times New Roman" panose="02020603050405020304" pitchFamily="18" charset="0"/>
                <a:cs typeface="Times New Roman" panose="02020603050405020304" pitchFamily="18" charset="0"/>
              </a:rPr>
              <a:t>Luming</a:t>
            </a:r>
            <a:r>
              <a:rPr lang="en-US" altLang="zh-TW" sz="1200" dirty="0">
                <a:latin typeface="Times New Roman" panose="02020603050405020304" pitchFamily="18" charset="0"/>
                <a:cs typeface="Times New Roman" panose="02020603050405020304" pitchFamily="18" charset="0"/>
              </a:rPr>
              <a:t> Tang, </a:t>
            </a:r>
            <a:r>
              <a:rPr lang="en-US" altLang="zh-TW" sz="1200" dirty="0" err="1">
                <a:latin typeface="Times New Roman" panose="02020603050405020304" pitchFamily="18" charset="0"/>
                <a:cs typeface="Times New Roman" panose="02020603050405020304" pitchFamily="18" charset="0"/>
              </a:rPr>
              <a:t>Bor</a:t>
            </a:r>
            <a:r>
              <a:rPr lang="en-US" altLang="zh-TW" sz="1200" dirty="0">
                <a:latin typeface="Times New Roman" panose="02020603050405020304" pitchFamily="18" charset="0"/>
                <a:cs typeface="Times New Roman" panose="02020603050405020304" pitchFamily="18" charset="0"/>
              </a:rPr>
              <a:t>-Chun Chen, Claire </a:t>
            </a:r>
            <a:r>
              <a:rPr lang="en-US" altLang="zh-TW" sz="1200" dirty="0" err="1">
                <a:latin typeface="Times New Roman" panose="02020603050405020304" pitchFamily="18" charset="0"/>
                <a:cs typeface="Times New Roman" panose="02020603050405020304" pitchFamily="18" charset="0"/>
              </a:rPr>
              <a:t>Cardie</a:t>
            </a:r>
            <a:r>
              <a:rPr lang="en-US" altLang="zh-TW" sz="1200" dirty="0">
                <a:latin typeface="Times New Roman" panose="02020603050405020304" pitchFamily="18" charset="0"/>
                <a:cs typeface="Times New Roman" panose="02020603050405020304" pitchFamily="18" charset="0"/>
              </a:rPr>
              <a:t>, Serge </a:t>
            </a:r>
            <a:r>
              <a:rPr lang="en-US" altLang="zh-TW" sz="1200" dirty="0" err="1">
                <a:latin typeface="Times New Roman" panose="02020603050405020304" pitchFamily="18" charset="0"/>
                <a:cs typeface="Times New Roman" panose="02020603050405020304" pitchFamily="18" charset="0"/>
              </a:rPr>
              <a:t>Belongie</a:t>
            </a:r>
            <a:r>
              <a:rPr lang="en-US" altLang="zh-TW" sz="1200" dirty="0">
                <a:latin typeface="Times New Roman" panose="02020603050405020304" pitchFamily="18" charset="0"/>
                <a:cs typeface="Times New Roman" panose="02020603050405020304" pitchFamily="18" charset="0"/>
              </a:rPr>
              <a:t>, Bharath Hariharan, and Ser-Nam Lim. </a:t>
            </a:r>
            <a:r>
              <a:rPr lang="en-US" altLang="zh-TW" sz="1200" dirty="0" err="1">
                <a:latin typeface="Times New Roman" panose="02020603050405020304" pitchFamily="18" charset="0"/>
                <a:cs typeface="Times New Roman" panose="02020603050405020304" pitchFamily="18" charset="0"/>
              </a:rPr>
              <a:t>Visual</a:t>
            </a:r>
            <a:r>
              <a:rPr lang="en-US" altLang="zh-TW" sz="1200" dirty="0">
                <a:latin typeface="Times New Roman" panose="02020603050405020304" pitchFamily="18" charset="0"/>
                <a:cs typeface="Times New Roman" panose="02020603050405020304" pitchFamily="18" charset="0"/>
              </a:rPr>
              <a:t> prompt tuning. </a:t>
            </a:r>
            <a:r>
              <a:rPr lang="en-US" altLang="zh-TW" sz="1200" dirty="0" err="1">
                <a:latin typeface="Times New Roman" panose="02020603050405020304" pitchFamily="18" charset="0"/>
                <a:cs typeface="Times New Roman" panose="02020603050405020304" pitchFamily="18" charset="0"/>
              </a:rPr>
              <a:t>arXiv</a:t>
            </a:r>
            <a:r>
              <a:rPr lang="en-US" altLang="zh-TW" sz="1200" dirty="0">
                <a:latin typeface="Times New Roman" panose="02020603050405020304" pitchFamily="18" charset="0"/>
                <a:cs typeface="Times New Roman" panose="02020603050405020304" pitchFamily="18" charset="0"/>
              </a:rPr>
              <a:t> preprint arXiv:2203.12119, 2022. 1, 3, 4, 11</a:t>
            </a:r>
          </a:p>
          <a:p>
            <a:r>
              <a:rPr lang="en-US" altLang="zh-TW" sz="1200" dirty="0">
                <a:latin typeface="Times New Roman" panose="02020603050405020304" pitchFamily="18" charset="0"/>
                <a:cs typeface="Times New Roman" panose="02020603050405020304" pitchFamily="18" charset="0"/>
              </a:rPr>
              <a:t>[34] Brian Lester, Rami Al-</a:t>
            </a:r>
            <a:r>
              <a:rPr lang="en-US" altLang="zh-TW" sz="1200" dirty="0" err="1">
                <a:latin typeface="Times New Roman" panose="02020603050405020304" pitchFamily="18" charset="0"/>
                <a:cs typeface="Times New Roman" panose="02020603050405020304" pitchFamily="18" charset="0"/>
              </a:rPr>
              <a:t>Rfou</a:t>
            </a:r>
            <a:r>
              <a:rPr lang="en-US" altLang="zh-TW" sz="1200" dirty="0">
                <a:latin typeface="Times New Roman" panose="02020603050405020304" pitchFamily="18" charset="0"/>
                <a:cs typeface="Times New Roman" panose="02020603050405020304" pitchFamily="18" charset="0"/>
              </a:rPr>
              <a:t>, and Noah Constant. The power of scale for parameter-efficient prompt tuning. In </a:t>
            </a:r>
            <a:r>
              <a:rPr lang="en-US" altLang="zh-TW" sz="1200" i="1" dirty="0">
                <a:latin typeface="Times New Roman" panose="02020603050405020304" pitchFamily="18" charset="0"/>
                <a:cs typeface="Times New Roman" panose="02020603050405020304" pitchFamily="18" charset="0"/>
              </a:rPr>
              <a:t>Proceedings of the 2021 Conference on Empirical Methods in Natural Language Processing</a:t>
            </a:r>
            <a:r>
              <a:rPr lang="en-US" altLang="zh-TW" sz="1200" dirty="0">
                <a:latin typeface="Times New Roman" panose="02020603050405020304" pitchFamily="18" charset="0"/>
                <a:cs typeface="Times New Roman" panose="02020603050405020304" pitchFamily="18" charset="0"/>
              </a:rPr>
              <a:t>, pages 3045–3059, 2021. </a:t>
            </a:r>
            <a:r>
              <a:rPr lang="en-US" altLang="zh-TW" sz="1200" dirty="0">
                <a:solidFill>
                  <a:srgbClr val="FF0000"/>
                </a:solidFill>
                <a:latin typeface="Times New Roman" panose="02020603050405020304" pitchFamily="18" charset="0"/>
                <a:cs typeface="Times New Roman" panose="02020603050405020304" pitchFamily="18" charset="0"/>
              </a:rPr>
              <a:t>1, 2, 3, 4, 11 </a:t>
            </a:r>
          </a:p>
          <a:p>
            <a:r>
              <a:rPr lang="en-US" altLang="zh-TW" sz="1200" dirty="0">
                <a:latin typeface="Times New Roman" panose="02020603050405020304" pitchFamily="18" charset="0"/>
                <a:cs typeface="Times New Roman" panose="02020603050405020304" pitchFamily="18" charset="0"/>
              </a:rPr>
              <a:t>[36] Xiang Lisa Li and Percy Liang. Prefix-tuning: </a:t>
            </a:r>
            <a:r>
              <a:rPr lang="en-US" altLang="zh-TW" sz="1200" dirty="0" err="1">
                <a:latin typeface="Times New Roman" panose="02020603050405020304" pitchFamily="18" charset="0"/>
                <a:cs typeface="Times New Roman" panose="02020603050405020304" pitchFamily="18" charset="0"/>
              </a:rPr>
              <a:t>Optimizing</a:t>
            </a:r>
            <a:r>
              <a:rPr lang="en-US" altLang="zh-TW" sz="1200" dirty="0">
                <a:latin typeface="Times New Roman" panose="02020603050405020304" pitchFamily="18" charset="0"/>
                <a:cs typeface="Times New Roman" panose="02020603050405020304" pitchFamily="18" charset="0"/>
              </a:rPr>
              <a:t> continuous prompts for generation. </a:t>
            </a:r>
            <a:r>
              <a:rPr lang="en-US" altLang="zh-TW" sz="1200" i="1" dirty="0" err="1">
                <a:latin typeface="Times New Roman" panose="02020603050405020304" pitchFamily="18" charset="0"/>
                <a:cs typeface="Times New Roman" panose="02020603050405020304" pitchFamily="18" charset="0"/>
              </a:rPr>
              <a:t>arXiv</a:t>
            </a:r>
            <a:r>
              <a:rPr lang="en-US" altLang="zh-TW" sz="1200" i="1" dirty="0">
                <a:latin typeface="Times New Roman" panose="02020603050405020304" pitchFamily="18" charset="0"/>
                <a:cs typeface="Times New Roman" panose="02020603050405020304" pitchFamily="18" charset="0"/>
              </a:rPr>
              <a:t> preprint arXiv:2101.00190</a:t>
            </a:r>
            <a:r>
              <a:rPr lang="en-US" altLang="zh-TW" sz="1200" dirty="0">
                <a:latin typeface="Times New Roman" panose="02020603050405020304" pitchFamily="18" charset="0"/>
                <a:cs typeface="Times New Roman" panose="02020603050405020304" pitchFamily="18" charset="0"/>
              </a:rPr>
              <a:t>, 2021. </a:t>
            </a:r>
            <a:r>
              <a:rPr lang="en-US" altLang="zh-TW" sz="1200" dirty="0">
                <a:solidFill>
                  <a:srgbClr val="FF0000"/>
                </a:solidFill>
                <a:latin typeface="Times New Roman" panose="02020603050405020304" pitchFamily="18" charset="0"/>
                <a:cs typeface="Times New Roman" panose="02020603050405020304" pitchFamily="18" charset="0"/>
              </a:rPr>
              <a:t>1, 3, 4, 11 </a:t>
            </a:r>
          </a:p>
        </p:txBody>
      </p:sp>
    </p:spTree>
    <p:extLst>
      <p:ext uri="{BB962C8B-B14F-4D97-AF65-F5344CB8AC3E}">
        <p14:creationId xmlns:p14="http://schemas.microsoft.com/office/powerpoint/2010/main" val="3656480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50E023C-A17C-4E8A-A42E-2CA7FD45FE47}"/>
              </a:ext>
            </a:extLst>
          </p:cNvPr>
          <p:cNvSpPr>
            <a:spLocks noGrp="1"/>
          </p:cNvSpPr>
          <p:nvPr>
            <p:ph type="title"/>
          </p:nvPr>
        </p:nvSpPr>
        <p:spPr/>
        <p:txBody>
          <a:bodyPr/>
          <a:lstStyle/>
          <a:p>
            <a:r>
              <a:rPr lang="en-US" altLang="zh-TW" dirty="0">
                <a:latin typeface="Times New Roman" panose="02020603050405020304" pitchFamily="18" charset="0"/>
                <a:cs typeface="Times New Roman" panose="02020603050405020304" pitchFamily="18" charset="0"/>
              </a:rPr>
              <a:t>2.2. Prompt Tuning</a:t>
            </a:r>
            <a:endParaRPr lang="zh-TW" altLang="en-US" dirty="0">
              <a:latin typeface="Times New Roman" panose="02020603050405020304" pitchFamily="18" charset="0"/>
              <a:cs typeface="Times New Roman" panose="02020603050405020304" pitchFamily="18" charset="0"/>
            </a:endParaRPr>
          </a:p>
        </p:txBody>
      </p:sp>
      <p:sp>
        <p:nvSpPr>
          <p:cNvPr id="3" name="內容版面配置區 2">
            <a:extLst>
              <a:ext uri="{FF2B5EF4-FFF2-40B4-BE49-F238E27FC236}">
                <a16:creationId xmlns:a16="http://schemas.microsoft.com/office/drawing/2014/main" id="{DD200395-E637-46B8-8DCD-1313293E6AA7}"/>
              </a:ext>
            </a:extLst>
          </p:cNvPr>
          <p:cNvSpPr>
            <a:spLocks noGrp="1"/>
          </p:cNvSpPr>
          <p:nvPr>
            <p:ph idx="1"/>
          </p:nvPr>
        </p:nvSpPr>
        <p:spPr>
          <a:xfrm>
            <a:off x="206236" y="1597026"/>
            <a:ext cx="11779527" cy="4351338"/>
          </a:xfrm>
        </p:spPr>
        <p:txBody>
          <a:bodyPr/>
          <a:lstStyle/>
          <a:p>
            <a:r>
              <a:rPr lang="en-US" altLang="zh-TW" sz="2400" dirty="0">
                <a:latin typeface="Times New Roman" panose="02020603050405020304" pitchFamily="18" charset="0"/>
                <a:cs typeface="Times New Roman" panose="02020603050405020304" pitchFamily="18" charset="0"/>
              </a:rPr>
              <a:t>Here, prompt is a sequence of additional tokens prepended to a token sequence</a:t>
            </a:r>
          </a:p>
          <a:p>
            <a:r>
              <a:rPr lang="en-US" altLang="zh-TW" sz="2400" dirty="0">
                <a:latin typeface="Times New Roman" panose="02020603050405020304" pitchFamily="18" charset="0"/>
                <a:cs typeface="Times New Roman" panose="02020603050405020304" pitchFamily="18" charset="0"/>
              </a:rPr>
              <a:t>In prompt tuning [34, 36], tokens are parameterized by learnable parameters and their parameters are updated via a gradient descent to adopt transformers to the downstream task.</a:t>
            </a:r>
          </a:p>
          <a:p>
            <a:pPr marL="0" indent="0">
              <a:buNone/>
            </a:pPr>
            <a:endParaRPr lang="zh-TW" altLang="en-US" dirty="0"/>
          </a:p>
        </p:txBody>
      </p:sp>
      <p:sp>
        <p:nvSpPr>
          <p:cNvPr id="4" name="矩形 3">
            <a:extLst>
              <a:ext uri="{FF2B5EF4-FFF2-40B4-BE49-F238E27FC236}">
                <a16:creationId xmlns:a16="http://schemas.microsoft.com/office/drawing/2014/main" id="{25CFF3F9-18E5-4E11-AC2D-E710DEFF60CC}"/>
              </a:ext>
            </a:extLst>
          </p:cNvPr>
          <p:cNvSpPr/>
          <p:nvPr/>
        </p:nvSpPr>
        <p:spPr>
          <a:xfrm>
            <a:off x="35843" y="3932345"/>
            <a:ext cx="12156157" cy="954107"/>
          </a:xfrm>
          <a:prstGeom prst="rect">
            <a:avLst/>
          </a:prstGeom>
        </p:spPr>
        <p:txBody>
          <a:bodyPr wrap="square">
            <a:spAutoFit/>
          </a:bodyPr>
          <a:lstStyle/>
          <a:p>
            <a:r>
              <a:rPr lang="en-US" altLang="zh-TW" sz="1400" dirty="0">
                <a:latin typeface="Times New Roman" panose="02020603050405020304" pitchFamily="18" charset="0"/>
                <a:cs typeface="Times New Roman" panose="02020603050405020304" pitchFamily="18" charset="0"/>
              </a:rPr>
              <a:t>[34] Brian Lester, Rami Al-</a:t>
            </a:r>
            <a:r>
              <a:rPr lang="en-US" altLang="zh-TW" sz="1400" dirty="0" err="1">
                <a:latin typeface="Times New Roman" panose="02020603050405020304" pitchFamily="18" charset="0"/>
                <a:cs typeface="Times New Roman" panose="02020603050405020304" pitchFamily="18" charset="0"/>
              </a:rPr>
              <a:t>Rfou</a:t>
            </a:r>
            <a:r>
              <a:rPr lang="en-US" altLang="zh-TW" sz="1400" dirty="0">
                <a:latin typeface="Times New Roman" panose="02020603050405020304" pitchFamily="18" charset="0"/>
                <a:cs typeface="Times New Roman" panose="02020603050405020304" pitchFamily="18" charset="0"/>
              </a:rPr>
              <a:t>, and Noah Constant. The power of scale for parameter-efficient prompt tuning. In </a:t>
            </a:r>
            <a:r>
              <a:rPr lang="en-US" altLang="zh-TW" sz="1400" i="1" dirty="0">
                <a:latin typeface="Times New Roman" panose="02020603050405020304" pitchFamily="18" charset="0"/>
                <a:cs typeface="Times New Roman" panose="02020603050405020304" pitchFamily="18" charset="0"/>
              </a:rPr>
              <a:t>Proceedings of the 2021 Conference on Empirical Methods in Natural Language Processing</a:t>
            </a:r>
            <a:r>
              <a:rPr lang="en-US" altLang="zh-TW" sz="1400" dirty="0">
                <a:latin typeface="Times New Roman" panose="02020603050405020304" pitchFamily="18" charset="0"/>
                <a:cs typeface="Times New Roman" panose="02020603050405020304" pitchFamily="18" charset="0"/>
              </a:rPr>
              <a:t>, pages 3045–3059, 2021. </a:t>
            </a:r>
            <a:r>
              <a:rPr lang="en-US" altLang="zh-TW" sz="1400" dirty="0">
                <a:solidFill>
                  <a:srgbClr val="FF0000"/>
                </a:solidFill>
                <a:latin typeface="Times New Roman" panose="02020603050405020304" pitchFamily="18" charset="0"/>
                <a:cs typeface="Times New Roman" panose="02020603050405020304" pitchFamily="18" charset="0"/>
              </a:rPr>
              <a:t>1, 2, 3, 4, 11 </a:t>
            </a:r>
          </a:p>
          <a:p>
            <a:r>
              <a:rPr lang="en-US" altLang="zh-TW" sz="1400" dirty="0">
                <a:latin typeface="Times New Roman" panose="02020603050405020304" pitchFamily="18" charset="0"/>
                <a:cs typeface="Times New Roman" panose="02020603050405020304" pitchFamily="18" charset="0"/>
              </a:rPr>
              <a:t>[36] Xiang Lisa Li and Percy Liang. Prefix-tuning: Optimizing continuous prompts for generation. </a:t>
            </a:r>
            <a:r>
              <a:rPr lang="en-US" altLang="zh-TW" sz="1400" i="1" dirty="0" err="1">
                <a:latin typeface="Times New Roman" panose="02020603050405020304" pitchFamily="18" charset="0"/>
                <a:cs typeface="Times New Roman" panose="02020603050405020304" pitchFamily="18" charset="0"/>
              </a:rPr>
              <a:t>arXiv</a:t>
            </a:r>
            <a:r>
              <a:rPr lang="en-US" altLang="zh-TW" sz="1400" i="1" dirty="0">
                <a:latin typeface="Times New Roman" panose="02020603050405020304" pitchFamily="18" charset="0"/>
                <a:cs typeface="Times New Roman" panose="02020603050405020304" pitchFamily="18" charset="0"/>
              </a:rPr>
              <a:t> preprint arXiv:2101.00190, </a:t>
            </a:r>
            <a:r>
              <a:rPr lang="en-US" altLang="zh-TW" sz="1400" dirty="0">
                <a:latin typeface="Times New Roman" panose="02020603050405020304" pitchFamily="18" charset="0"/>
                <a:cs typeface="Times New Roman" panose="02020603050405020304" pitchFamily="18" charset="0"/>
              </a:rPr>
              <a:t>2021. </a:t>
            </a:r>
            <a:r>
              <a:rPr lang="en-US" altLang="zh-TW" sz="1400" dirty="0">
                <a:solidFill>
                  <a:srgbClr val="FF0000"/>
                </a:solidFill>
                <a:latin typeface="Times New Roman" panose="02020603050405020304" pitchFamily="18" charset="0"/>
                <a:cs typeface="Times New Roman" panose="02020603050405020304" pitchFamily="18" charset="0"/>
              </a:rPr>
              <a:t>1, 3, 4, 11</a:t>
            </a:r>
          </a:p>
          <a:p>
            <a:endParaRPr lang="en-US" altLang="zh-TW" sz="1400" dirty="0">
              <a:solidFill>
                <a:srgbClr val="FF0000"/>
              </a:solidFill>
              <a:latin typeface="Times New Roman" panose="02020603050405020304" pitchFamily="18" charset="0"/>
              <a:cs typeface="Times New Roman" panose="02020603050405020304" pitchFamily="18" charset="0"/>
            </a:endParaRPr>
          </a:p>
        </p:txBody>
      </p:sp>
      <p:sp>
        <p:nvSpPr>
          <p:cNvPr id="8" name="投影片編號版面配置區 7">
            <a:extLst>
              <a:ext uri="{FF2B5EF4-FFF2-40B4-BE49-F238E27FC236}">
                <a16:creationId xmlns:a16="http://schemas.microsoft.com/office/drawing/2014/main" id="{457CD4EC-C875-4A56-BC6E-856E66C29AC8}"/>
              </a:ext>
            </a:extLst>
          </p:cNvPr>
          <p:cNvSpPr>
            <a:spLocks noGrp="1"/>
          </p:cNvSpPr>
          <p:nvPr>
            <p:ph type="sldNum" sz="quarter" idx="12"/>
          </p:nvPr>
        </p:nvSpPr>
        <p:spPr/>
        <p:txBody>
          <a:bodyPr/>
          <a:lstStyle/>
          <a:p>
            <a:fld id="{424AA6A6-1C88-48CB-8870-E35D9A913366}" type="slidenum">
              <a:rPr lang="zh-TW" altLang="en-US" sz="1400" smtClean="0">
                <a:solidFill>
                  <a:schemeClr val="tx1"/>
                </a:solidFill>
              </a:rPr>
              <a:t>9</a:t>
            </a:fld>
            <a:endParaRPr lang="zh-TW" altLang="en-US" sz="1400" dirty="0">
              <a:solidFill>
                <a:schemeClr val="tx1"/>
              </a:solidFill>
            </a:endParaRPr>
          </a:p>
        </p:txBody>
      </p:sp>
    </p:spTree>
    <p:extLst>
      <p:ext uri="{BB962C8B-B14F-4D97-AF65-F5344CB8AC3E}">
        <p14:creationId xmlns:p14="http://schemas.microsoft.com/office/powerpoint/2010/main" val="366379249"/>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TotalTime>
  <Words>9281</Words>
  <Application>Microsoft Office PowerPoint</Application>
  <PresentationFormat>寬螢幕</PresentationFormat>
  <Paragraphs>342</Paragraphs>
  <Slides>33</Slides>
  <Notes>24</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33</vt:i4>
      </vt:variant>
    </vt:vector>
  </HeadingPairs>
  <TitlesOfParts>
    <vt:vector size="40" baseType="lpstr">
      <vt:lpstr>新細明體</vt:lpstr>
      <vt:lpstr>Arial</vt:lpstr>
      <vt:lpstr>Calibri</vt:lpstr>
      <vt:lpstr>Calibri Light</vt:lpstr>
      <vt:lpstr>Cambria Math</vt:lpstr>
      <vt:lpstr>Times New Roman</vt:lpstr>
      <vt:lpstr>Office 佈景主題</vt:lpstr>
      <vt:lpstr>Visual Prompt Tuning for Generative Transfer Learning</vt:lpstr>
      <vt:lpstr>Outline</vt:lpstr>
      <vt:lpstr>Introduction</vt:lpstr>
      <vt:lpstr>PowerPoint 簡報</vt:lpstr>
      <vt:lpstr>PowerPoint 簡報</vt:lpstr>
      <vt:lpstr>Contributions</vt:lpstr>
      <vt:lpstr>Preliminary 2.1Generative Vision Transformers</vt:lpstr>
      <vt:lpstr>PowerPoint 簡報</vt:lpstr>
      <vt:lpstr>2.2. Prompt Tuning</vt:lpstr>
      <vt:lpstr>Methodology 3.1.1 Learning Visual Prompt</vt:lpstr>
      <vt:lpstr>PowerPoint 簡報</vt:lpstr>
      <vt:lpstr>3.1.2 Prompt Token Generator Design</vt:lpstr>
      <vt:lpstr>3.2. Engineering Learned Prompts</vt:lpstr>
      <vt:lpstr>PowerPoint 簡報</vt:lpstr>
      <vt:lpstr>Experiments 4.1. Generative Transfer on VTAB</vt:lpstr>
      <vt:lpstr>PowerPoint 簡報</vt:lpstr>
      <vt:lpstr>PowerPoint 簡報</vt:lpstr>
      <vt:lpstr>PowerPoint 簡報</vt:lpstr>
      <vt:lpstr>4.2. Few-shot Generative Transfer</vt:lpstr>
      <vt:lpstr>PowerPoint 簡報</vt:lpstr>
      <vt:lpstr>PowerPoint 簡報</vt:lpstr>
      <vt:lpstr>PowerPoint 簡報</vt:lpstr>
      <vt:lpstr>PowerPoint 簡報</vt:lpstr>
      <vt:lpstr>Analysis and Discussion 5.1. What does the Prompt Learn?</vt:lpstr>
      <vt:lpstr>PowerPoint 簡報</vt:lpstr>
      <vt:lpstr>5.2. Adaptation-Diversity Trade-Off</vt:lpstr>
      <vt:lpstr>PowerPoint 簡報</vt:lpstr>
      <vt:lpstr>5.3. Ablation on Prompt Token Generators </vt:lpstr>
      <vt:lpstr>5.4. Beyond Prompt Tuning for Generative Transfer</vt:lpstr>
      <vt:lpstr>PowerPoint 簡報</vt:lpstr>
      <vt:lpstr>6. Related Work</vt:lpstr>
      <vt:lpstr>7. Conclusion</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Prompt Tuning for Generative Transfer Learning</dc:title>
  <dc:creator>范瑄育</dc:creator>
  <cp:lastModifiedBy>范瑄育</cp:lastModifiedBy>
  <cp:revision>595</cp:revision>
  <dcterms:created xsi:type="dcterms:W3CDTF">2023-08-18T09:08:18Z</dcterms:created>
  <dcterms:modified xsi:type="dcterms:W3CDTF">2023-08-24T02:40:31Z</dcterms:modified>
</cp:coreProperties>
</file>